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Play"/>
      <p:regular r:id="rId37"/>
      <p:bold r:id="rId38"/>
    </p:embeddedFont>
    <p:embeddedFont>
      <p:font typeface="Roboto"/>
      <p:regular r:id="rId39"/>
      <p:bold r:id="rId40"/>
      <p:italic r:id="rId41"/>
      <p:boldItalic r:id="rId42"/>
    </p:embeddedFont>
    <p:embeddedFont>
      <p:font typeface="Garamond"/>
      <p:regular r:id="rId43"/>
      <p:bold r:id="rId44"/>
      <p:italic r:id="rId45"/>
      <p:boldItalic r:id="rId46"/>
    </p:embeddedFont>
    <p:embeddedFont>
      <p:font typeface="Inter"/>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Garamond-bold.fntdata"/><Relationship Id="rId43" Type="http://schemas.openxmlformats.org/officeDocument/2006/relationships/font" Target="fonts/Garamond-regular.fntdata"/><Relationship Id="rId46" Type="http://schemas.openxmlformats.org/officeDocument/2006/relationships/font" Target="fonts/Garamond-boldItalic.fntdata"/><Relationship Id="rId45" Type="http://schemas.openxmlformats.org/officeDocument/2006/relationships/font" Target="fonts/Garamon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Inter-bold.fntdata"/><Relationship Id="rId47" Type="http://schemas.openxmlformats.org/officeDocument/2006/relationships/font" Target="fonts/Inter-regular.fntdata"/><Relationship Id="rId49" Type="http://schemas.openxmlformats.org/officeDocument/2006/relationships/font" Target="fonts/Inter-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Play-regular.fntdata"/><Relationship Id="rId36" Type="http://schemas.openxmlformats.org/officeDocument/2006/relationships/slide" Target="slides/slide30.xml"/><Relationship Id="rId39" Type="http://schemas.openxmlformats.org/officeDocument/2006/relationships/font" Target="fonts/Roboto-regular.fntdata"/><Relationship Id="rId38" Type="http://schemas.openxmlformats.org/officeDocument/2006/relationships/font" Target="fonts/Play-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Inter-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71c5f4473c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excited to see many old and new friends here! Glad to see many ppls getting up so early to start working, this is a good segway to talk about  “UpWork” now. The main purpose of this talk is to share some learnings that we have gained over the last a couple of years on building Upwork S&amp;R models especially on the journey of building a discriminative deep learning and generative models. </a:t>
            </a:r>
            <a:endParaRPr/>
          </a:p>
          <a:p>
            <a:pPr indent="0" lvl="0" marL="0" rtl="0" algn="l">
              <a:spcBef>
                <a:spcPts val="0"/>
              </a:spcBef>
              <a:spcAft>
                <a:spcPts val="0"/>
              </a:spcAft>
              <a:buNone/>
            </a:pPr>
            <a:r>
              <a:t/>
            </a:r>
            <a:endParaRPr/>
          </a:p>
        </p:txBody>
      </p:sp>
      <p:sp>
        <p:nvSpPr>
          <p:cNvPr id="130" name="Google Shape;130;g371c5f4473c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5bf11f9623af3d2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5bf11f9623af3d23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5bf11f9623af3d2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5bf11f9623af3d2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73daf763a0_1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routes available: </a:t>
            </a:r>
            <a:br>
              <a:rPr lang="en"/>
            </a:br>
            <a:r>
              <a:rPr lang="en"/>
              <a:t>1. Leverage LLM / transformer as the underlying model architecture;</a:t>
            </a:r>
            <a:endParaRPr/>
          </a:p>
          <a:p>
            <a:pPr indent="0" lvl="0" marL="0" rtl="0" algn="l">
              <a:spcBef>
                <a:spcPts val="0"/>
              </a:spcBef>
              <a:spcAft>
                <a:spcPts val="0"/>
              </a:spcAft>
              <a:buNone/>
            </a:pPr>
            <a:r>
              <a:rPr lang="en"/>
              <a:t>2. Direct use out-of-box LLM</a:t>
            </a:r>
            <a:endParaRPr/>
          </a:p>
          <a:p>
            <a:pPr indent="0" lvl="0" marL="0" rtl="0" algn="l">
              <a:spcBef>
                <a:spcPts val="0"/>
              </a:spcBef>
              <a:spcAft>
                <a:spcPts val="0"/>
              </a:spcAft>
              <a:buNone/>
            </a:pPr>
            <a:r>
              <a:rPr lang="en"/>
              <a:t>3. </a:t>
            </a:r>
            <a:endParaRPr/>
          </a:p>
        </p:txBody>
      </p:sp>
      <p:sp>
        <p:nvSpPr>
          <p:cNvPr id="250" name="Google Shape;250;g373daf763a0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7275ebcff1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37275ebcff1_0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7275ebcff1_0_34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g37275ebcff1_0_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73daf763a0_1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373daf763a0_1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objective of post-training is to adapt Large Language Models (LLMs) to understand recommendation tasks. A direct approach is Supervised Fine-Tuning (SFT). Our representative works like TALLRec and BIGRec describe the recommendation task in natural language and use instruction-tuning with recommendation-specific data to effectively and effciently teach an LLM to understand the task.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Nevertheless, this approach only models point-wise relevance—scoring items in isolation—and ignores the crucial preference ordering between candidates.  This highlights the need for a paradigm focused on</a:t>
            </a:r>
            <a:endParaRPr/>
          </a:p>
          <a:p>
            <a:pPr indent="0" lvl="0" marL="0" rtl="0" algn="l">
              <a:spcBef>
                <a:spcPts val="0"/>
              </a:spcBef>
              <a:spcAft>
                <a:spcPts val="0"/>
              </a:spcAft>
              <a:buNone/>
            </a:pPr>
            <a:r>
              <a:rPr lang="en"/>
              <a:t>Order-based Preference Alignment, which learns from the relative choice of "which is better."</a:t>
            </a:r>
            <a:endParaRPr/>
          </a:p>
          <a:p>
            <a:pPr indent="0" lvl="0" marL="0" rtl="0" algn="l">
              <a:spcBef>
                <a:spcPts val="0"/>
              </a:spcBef>
              <a:spcAft>
                <a:spcPts val="0"/>
              </a:spcAft>
              <a:buNone/>
            </a:pPr>
            <a:r>
              <a:t/>
            </a:r>
            <a:endParaRPr/>
          </a:p>
        </p:txBody>
      </p:sp>
      <p:sp>
        <p:nvSpPr>
          <p:cNvPr id="281" name="Google Shape;281;g373daf763a0_1_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73daf763a0_1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373daf763a0_1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objective of Preference Alignment is to train LLMs to rank candidates by learning the ordinal relationships in user preference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achieve this effectively, two key challenges must be addressed:</a:t>
            </a:r>
            <a:endParaRPr/>
          </a:p>
          <a:p>
            <a:pPr indent="0" lvl="0" marL="0" rtl="0" algn="l">
              <a:spcBef>
                <a:spcPts val="0"/>
              </a:spcBef>
              <a:spcAft>
                <a:spcPts val="0"/>
              </a:spcAft>
              <a:buNone/>
            </a:pPr>
            <a:r>
              <a:rPr lang="en"/>
              <a:t>1. Sample Quality. Effective training requires mining for 'hard' negatives, as most random samples offer only trivial learning value.</a:t>
            </a:r>
            <a:endParaRPr/>
          </a:p>
          <a:p>
            <a:pPr indent="0" lvl="0" marL="0" rtl="0" algn="l">
              <a:spcBef>
                <a:spcPts val="0"/>
              </a:spcBef>
              <a:spcAft>
                <a:spcPts val="0"/>
              </a:spcAft>
              <a:buNone/>
            </a:pPr>
            <a:r>
              <a:rPr lang="en"/>
              <a:t>2. Multiple Negative Preference. Real-world choice involves selecting a single preferred item from a competitive slate.  Standard alignment methods, such as Direct Preference Optimization (DPO), simplify this to a pairwise comparison (is A better than B?), which fails to capture the complexity of ranking one item over a whole set of alternatives simultaneously.</a:t>
            </a:r>
            <a:endParaRPr/>
          </a:p>
          <a:p>
            <a:pPr indent="0" lvl="0" marL="0" rtl="0" algn="l">
              <a:spcBef>
                <a:spcPts val="0"/>
              </a:spcBef>
              <a:spcAft>
                <a:spcPts val="0"/>
              </a:spcAft>
              <a:buNone/>
            </a:pPr>
            <a:r>
              <a:t/>
            </a:r>
            <a:endParaRPr/>
          </a:p>
        </p:txBody>
      </p:sp>
      <p:sp>
        <p:nvSpPr>
          <p:cNvPr id="295" name="Google Shape;295;g373daf763a0_1_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73daf763a0_1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373daf763a0_1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To solve the challenges of sample quality and preference structure, we propose the Softmax-DPO framework. </a:t>
            </a:r>
            <a:endParaRPr/>
          </a:p>
          <a:p>
            <a:pPr indent="0" lvl="0" marL="0" rtl="0" algn="l">
              <a:spcBef>
                <a:spcPts val="0"/>
              </a:spcBef>
              <a:spcAft>
                <a:spcPts val="0"/>
              </a:spcAft>
              <a:buClr>
                <a:schemeClr val="dk1"/>
              </a:buClr>
              <a:buSzPts val="1200"/>
              <a:buFont typeface="Arial"/>
              <a:buNone/>
            </a:pPr>
            <a:r>
              <a:rPr lang="en"/>
              <a:t>Our framework operates through three distinct stages, as illustrated in the diagram. </a:t>
            </a:r>
            <a:endParaRPr/>
          </a:p>
          <a:p>
            <a:pPr indent="-171450" lvl="0" marL="171450" rtl="0" algn="l">
              <a:spcBef>
                <a:spcPts val="0"/>
              </a:spcBef>
              <a:spcAft>
                <a:spcPts val="0"/>
              </a:spcAft>
              <a:buClr>
                <a:schemeClr val="dk1"/>
              </a:buClr>
              <a:buSzPts val="1200"/>
              <a:buFont typeface="Arial"/>
              <a:buChar char="•"/>
            </a:pPr>
            <a:r>
              <a:rPr lang="en"/>
              <a:t>First is Query Processing, where we encode the user's precise intent.</a:t>
            </a:r>
            <a:endParaRPr/>
          </a:p>
          <a:p>
            <a:pPr indent="-171450" lvl="0" marL="171450" rtl="0" algn="l">
              <a:spcBef>
                <a:spcPts val="0"/>
              </a:spcBef>
              <a:spcAft>
                <a:spcPts val="0"/>
              </a:spcAft>
              <a:buClr>
                <a:schemeClr val="dk1"/>
              </a:buClr>
              <a:buSzPts val="1200"/>
              <a:buFont typeface="Arial"/>
              <a:buChar char="•"/>
            </a:pPr>
            <a:r>
              <a:rPr lang="en"/>
              <a:t>Second, in Candidate Representation, we encode rich profiles for each candidate, combining textual data with numeric features like Job Success Score and historical interactions.</a:t>
            </a:r>
            <a:endParaRPr/>
          </a:p>
          <a:p>
            <a:pPr indent="-171450" lvl="0" marL="171450" rtl="0" algn="l">
              <a:spcBef>
                <a:spcPts val="0"/>
              </a:spcBef>
              <a:spcAft>
                <a:spcPts val="0"/>
              </a:spcAft>
              <a:buClr>
                <a:schemeClr val="dk1"/>
              </a:buClr>
              <a:buSzPts val="1200"/>
              <a:buFont typeface="Arial"/>
              <a:buChar char="•"/>
            </a:pPr>
            <a:r>
              <a:rPr lang="en"/>
              <a:t>Third is the Scoring Mechanism, where a Softmax Layer calculates a probability distribution over the entire slate of candidates.</a:t>
            </a:r>
            <a:endParaRPr/>
          </a:p>
          <a:p>
            <a:pPr indent="-171450" lvl="0" marL="171450" rtl="0" algn="l">
              <a:spcBef>
                <a:spcPts val="0"/>
              </a:spcBef>
              <a:spcAft>
                <a:spcPts val="0"/>
              </a:spcAft>
              <a:buClr>
                <a:schemeClr val="dk1"/>
              </a:buClr>
              <a:buSzPts val="1200"/>
              <a:buFont typeface="Arial"/>
              <a:buChar char="•"/>
            </a:pPr>
            <a:r>
              <a:rPr lang="en"/>
              <a:t>Finally, the fourth stage is Softmax Optimization, where our DPO loss function uses these probabilities to update the model, rewarding it for correctly ranking the positive candidate highest.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Specifically, it solves the two challenges as follows: </a:t>
            </a:r>
            <a:endParaRPr/>
          </a:p>
          <a:p>
            <a:pPr indent="-171450" lvl="0" marL="171450" rtl="0" algn="l">
              <a:spcBef>
                <a:spcPts val="0"/>
              </a:spcBef>
              <a:spcAft>
                <a:spcPts val="0"/>
              </a:spcAft>
              <a:buClr>
                <a:schemeClr val="dk1"/>
              </a:buClr>
              <a:buSzPts val="1200"/>
              <a:buFont typeface="Arial"/>
              <a:buChar char="•"/>
            </a:pPr>
            <a:r>
              <a:rPr lang="en"/>
              <a:t>To address Sample Quality, we use Quality-Aware Learning. Our Candidate Representation is enriched with quality signals like JSS and user history. Our weighted loss mechanism then uses this information to focus learning on the most informative examples. </a:t>
            </a:r>
            <a:endParaRPr/>
          </a:p>
          <a:p>
            <a:pPr indent="-171450" lvl="0" marL="171450" rtl="0" algn="l">
              <a:spcBef>
                <a:spcPts val="0"/>
              </a:spcBef>
              <a:spcAft>
                <a:spcPts val="0"/>
              </a:spcAft>
              <a:buClr>
                <a:schemeClr val="dk1"/>
              </a:buClr>
              <a:buSzPts val="1200"/>
              <a:buFont typeface="Arial"/>
              <a:buChar char="•"/>
            </a:pPr>
            <a:r>
              <a:rPr lang="en"/>
              <a:t>To handle Multiple Negative Preferences, we employ Multi-Negative Optimization. Our Softmax Ranking Loss directly models the one-versus-many scenario, allowing the model to rank a single positive against an entire slate of negatives simultaneously.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7" name="Google Shape;317;g373daf763a0_1_1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73daf763a0_1_5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g373daf763a0_1_5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validated our method on over 62,000 real-world preference pairs.</a:t>
            </a:r>
            <a:endParaRPr/>
          </a:p>
          <a:p>
            <a:pPr indent="0" lvl="0" marL="0" rtl="0" algn="l">
              <a:spcBef>
                <a:spcPts val="0"/>
              </a:spcBef>
              <a:spcAft>
                <a:spcPts val="0"/>
              </a:spcAft>
              <a:buNone/>
            </a:pPr>
            <a:r>
              <a:rPr lang="en"/>
              <a:t>This chart compares Softmax-DPO against baselines like BM25, RankNet, and standard DPO across three metrics: Precision@1 , NDCG@5 , and MRR@5.</a:t>
            </a:r>
            <a:endParaRPr/>
          </a:p>
          <a:p>
            <a:pPr indent="0" lvl="0" marL="0" rtl="0" algn="l">
              <a:spcBef>
                <a:spcPts val="0"/>
              </a:spcBef>
              <a:spcAft>
                <a:spcPts val="0"/>
              </a:spcAft>
              <a:buNone/>
            </a:pPr>
            <a:r>
              <a:rPr lang="en"/>
              <a:t>The results show our Softmax-DPO model consistently and significantly outperformed all other methods across all key metrics. This provides empirical validation for our approach.</a:t>
            </a:r>
            <a:endParaRPr/>
          </a:p>
          <a:p>
            <a:pPr indent="0" lvl="0" marL="0" rtl="0" algn="l">
              <a:spcBef>
                <a:spcPts val="0"/>
              </a:spcBef>
              <a:spcAft>
                <a:spcPts val="0"/>
              </a:spcAft>
              <a:buNone/>
            </a:pPr>
            <a:r>
              <a:t/>
            </a:r>
            <a:endParaRPr/>
          </a:p>
        </p:txBody>
      </p:sp>
      <p:sp>
        <p:nvSpPr>
          <p:cNvPr id="328" name="Google Shape;328;g373daf763a0_1_5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7275ebcff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g37275ebcff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To solve the challenges of sample quality and preference structure, we propose the Softmax-DPO framework. </a:t>
            </a:r>
            <a:endParaRPr/>
          </a:p>
          <a:p>
            <a:pPr indent="0" lvl="0" marL="0" rtl="0" algn="l">
              <a:spcBef>
                <a:spcPts val="0"/>
              </a:spcBef>
              <a:spcAft>
                <a:spcPts val="0"/>
              </a:spcAft>
              <a:buClr>
                <a:schemeClr val="dk1"/>
              </a:buClr>
              <a:buSzPts val="1200"/>
              <a:buFont typeface="Arial"/>
              <a:buNone/>
            </a:pPr>
            <a:r>
              <a:rPr lang="en"/>
              <a:t>Our framework operates through three distinct stages, as illustrated in the diagram. </a:t>
            </a:r>
            <a:endParaRPr/>
          </a:p>
          <a:p>
            <a:pPr indent="-171450" lvl="0" marL="171450" rtl="0" algn="l">
              <a:spcBef>
                <a:spcPts val="0"/>
              </a:spcBef>
              <a:spcAft>
                <a:spcPts val="0"/>
              </a:spcAft>
              <a:buClr>
                <a:schemeClr val="dk1"/>
              </a:buClr>
              <a:buSzPts val="1200"/>
              <a:buFont typeface="Arial"/>
              <a:buChar char="•"/>
            </a:pPr>
            <a:r>
              <a:rPr lang="en"/>
              <a:t>First is Query Processing, where we encode the user's precise intent.</a:t>
            </a:r>
            <a:endParaRPr/>
          </a:p>
          <a:p>
            <a:pPr indent="-171450" lvl="0" marL="171450" rtl="0" algn="l">
              <a:spcBef>
                <a:spcPts val="0"/>
              </a:spcBef>
              <a:spcAft>
                <a:spcPts val="0"/>
              </a:spcAft>
              <a:buClr>
                <a:schemeClr val="dk1"/>
              </a:buClr>
              <a:buSzPts val="1200"/>
              <a:buFont typeface="Arial"/>
              <a:buChar char="•"/>
            </a:pPr>
            <a:r>
              <a:rPr lang="en"/>
              <a:t>Second, in Candidate Representation, we encode rich profiles for each candidate, combining textual data with numeric features like Job Success Score and historical interactions.</a:t>
            </a:r>
            <a:endParaRPr/>
          </a:p>
          <a:p>
            <a:pPr indent="-171450" lvl="0" marL="171450" rtl="0" algn="l">
              <a:spcBef>
                <a:spcPts val="0"/>
              </a:spcBef>
              <a:spcAft>
                <a:spcPts val="0"/>
              </a:spcAft>
              <a:buClr>
                <a:schemeClr val="dk1"/>
              </a:buClr>
              <a:buSzPts val="1200"/>
              <a:buFont typeface="Arial"/>
              <a:buChar char="•"/>
            </a:pPr>
            <a:r>
              <a:rPr lang="en"/>
              <a:t>Third is the Scoring Mechanism, where a Softmax Layer calculates a probability distribution over the entire slate of candidates.</a:t>
            </a:r>
            <a:endParaRPr/>
          </a:p>
          <a:p>
            <a:pPr indent="-171450" lvl="0" marL="171450" rtl="0" algn="l">
              <a:spcBef>
                <a:spcPts val="0"/>
              </a:spcBef>
              <a:spcAft>
                <a:spcPts val="0"/>
              </a:spcAft>
              <a:buClr>
                <a:schemeClr val="dk1"/>
              </a:buClr>
              <a:buSzPts val="1200"/>
              <a:buFont typeface="Arial"/>
              <a:buChar char="•"/>
            </a:pPr>
            <a:r>
              <a:rPr lang="en"/>
              <a:t>Finally, the fourth stage is Softmax Optimization, where our DPO loss function uses these probabilities to update the model, rewarding it for correctly ranking the positive candidate highest.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Specifically, it solves the two challenges as follows: </a:t>
            </a:r>
            <a:endParaRPr/>
          </a:p>
          <a:p>
            <a:pPr indent="-171450" lvl="0" marL="171450" rtl="0" algn="l">
              <a:spcBef>
                <a:spcPts val="0"/>
              </a:spcBef>
              <a:spcAft>
                <a:spcPts val="0"/>
              </a:spcAft>
              <a:buClr>
                <a:schemeClr val="dk1"/>
              </a:buClr>
              <a:buSzPts val="1200"/>
              <a:buFont typeface="Arial"/>
              <a:buChar char="•"/>
            </a:pPr>
            <a:r>
              <a:rPr lang="en"/>
              <a:t>To address Sample Quality, we use Quality-Aware Learning. Our Candidate Representation is enriched with quality signals like JSS and user history. Our weighted loss mechanism then uses this information to focus learning on the most informative examples. </a:t>
            </a:r>
            <a:endParaRPr/>
          </a:p>
          <a:p>
            <a:pPr indent="-171450" lvl="0" marL="171450" rtl="0" algn="l">
              <a:spcBef>
                <a:spcPts val="0"/>
              </a:spcBef>
              <a:spcAft>
                <a:spcPts val="0"/>
              </a:spcAft>
              <a:buClr>
                <a:schemeClr val="dk1"/>
              </a:buClr>
              <a:buSzPts val="1200"/>
              <a:buFont typeface="Arial"/>
              <a:buChar char="•"/>
            </a:pPr>
            <a:r>
              <a:rPr lang="en"/>
              <a:t>To handle Multiple Negative Preferences, we employ Multi-Negative Optimization. Our Softmax Ranking Loss directly models the one-versus-many scenario, allowing the model to rank a single positive against an entire slate of negatives simultaneously.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5" name="Google Shape;335;g37275ebcff1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7275ebcff1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How many ppl know Upwork?</a:t>
            </a:r>
            <a:endParaRPr/>
          </a:p>
        </p:txBody>
      </p:sp>
      <p:sp>
        <p:nvSpPr>
          <p:cNvPr id="137" name="Google Shape;137;g37275ebcff1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7275ebcff1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g37275ebcff1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To solve the challenges of sample quality and preference structure, we propose the Softmax-DPO framework. </a:t>
            </a:r>
            <a:endParaRPr/>
          </a:p>
          <a:p>
            <a:pPr indent="0" lvl="0" marL="0" rtl="0" algn="l">
              <a:spcBef>
                <a:spcPts val="0"/>
              </a:spcBef>
              <a:spcAft>
                <a:spcPts val="0"/>
              </a:spcAft>
              <a:buClr>
                <a:schemeClr val="dk1"/>
              </a:buClr>
              <a:buSzPts val="1200"/>
              <a:buFont typeface="Arial"/>
              <a:buNone/>
            </a:pPr>
            <a:r>
              <a:rPr lang="en"/>
              <a:t>Our framework operates through three distinct stages, as illustrated in the diagram. </a:t>
            </a:r>
            <a:endParaRPr/>
          </a:p>
          <a:p>
            <a:pPr indent="-171450" lvl="0" marL="171450" rtl="0" algn="l">
              <a:spcBef>
                <a:spcPts val="0"/>
              </a:spcBef>
              <a:spcAft>
                <a:spcPts val="0"/>
              </a:spcAft>
              <a:buClr>
                <a:schemeClr val="dk1"/>
              </a:buClr>
              <a:buSzPts val="1200"/>
              <a:buFont typeface="Arial"/>
              <a:buChar char="•"/>
            </a:pPr>
            <a:r>
              <a:rPr lang="en"/>
              <a:t>First is Query Processing, where we encode the user's precise intent.</a:t>
            </a:r>
            <a:endParaRPr/>
          </a:p>
          <a:p>
            <a:pPr indent="-171450" lvl="0" marL="171450" rtl="0" algn="l">
              <a:spcBef>
                <a:spcPts val="0"/>
              </a:spcBef>
              <a:spcAft>
                <a:spcPts val="0"/>
              </a:spcAft>
              <a:buClr>
                <a:schemeClr val="dk1"/>
              </a:buClr>
              <a:buSzPts val="1200"/>
              <a:buFont typeface="Arial"/>
              <a:buChar char="•"/>
            </a:pPr>
            <a:r>
              <a:rPr lang="en"/>
              <a:t>Second, in Candidate Representation, we encode rich profiles for each candidate, combining textual data with numeric features like Job Success Score and historical interactions.</a:t>
            </a:r>
            <a:endParaRPr/>
          </a:p>
          <a:p>
            <a:pPr indent="-171450" lvl="0" marL="171450" rtl="0" algn="l">
              <a:spcBef>
                <a:spcPts val="0"/>
              </a:spcBef>
              <a:spcAft>
                <a:spcPts val="0"/>
              </a:spcAft>
              <a:buClr>
                <a:schemeClr val="dk1"/>
              </a:buClr>
              <a:buSzPts val="1200"/>
              <a:buFont typeface="Arial"/>
              <a:buChar char="•"/>
            </a:pPr>
            <a:r>
              <a:rPr lang="en"/>
              <a:t>Third is the Scoring Mechanism, where a Softmax Layer calculates a probability distribution over the entire slate of candidates.</a:t>
            </a:r>
            <a:endParaRPr/>
          </a:p>
          <a:p>
            <a:pPr indent="-171450" lvl="0" marL="171450" rtl="0" algn="l">
              <a:spcBef>
                <a:spcPts val="0"/>
              </a:spcBef>
              <a:spcAft>
                <a:spcPts val="0"/>
              </a:spcAft>
              <a:buClr>
                <a:schemeClr val="dk1"/>
              </a:buClr>
              <a:buSzPts val="1200"/>
              <a:buFont typeface="Arial"/>
              <a:buChar char="•"/>
            </a:pPr>
            <a:r>
              <a:rPr lang="en"/>
              <a:t>Finally, the fourth stage is Softmax Optimization, where our DPO loss function uses these probabilities to update the model, rewarding it for correctly ranking the positive candidate highest.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Specifically, it solves the two challenges as follows: </a:t>
            </a:r>
            <a:endParaRPr/>
          </a:p>
          <a:p>
            <a:pPr indent="-171450" lvl="0" marL="171450" rtl="0" algn="l">
              <a:spcBef>
                <a:spcPts val="0"/>
              </a:spcBef>
              <a:spcAft>
                <a:spcPts val="0"/>
              </a:spcAft>
              <a:buClr>
                <a:schemeClr val="dk1"/>
              </a:buClr>
              <a:buSzPts val="1200"/>
              <a:buFont typeface="Arial"/>
              <a:buChar char="•"/>
            </a:pPr>
            <a:r>
              <a:rPr lang="en"/>
              <a:t>To address Sample Quality, we use Quality-Aware Learning. Our Candidate Representation is enriched with quality signals like JSS and user history. Our weighted loss mechanism then uses this information to focus learning on the most informative examples. </a:t>
            </a:r>
            <a:endParaRPr/>
          </a:p>
          <a:p>
            <a:pPr indent="-171450" lvl="0" marL="171450" rtl="0" algn="l">
              <a:spcBef>
                <a:spcPts val="0"/>
              </a:spcBef>
              <a:spcAft>
                <a:spcPts val="0"/>
              </a:spcAft>
              <a:buClr>
                <a:schemeClr val="dk1"/>
              </a:buClr>
              <a:buSzPts val="1200"/>
              <a:buFont typeface="Arial"/>
              <a:buChar char="•"/>
            </a:pPr>
            <a:r>
              <a:rPr lang="en"/>
              <a:t>To handle Multiple Negative Preferences, we employ Multi-Negative Optimization. Our Softmax Ranking Loss directly models the one-versus-many scenario, allowing the model to rank a single positive against an entire slate of negatives simultaneously.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6" name="Google Shape;346;g37275ebcff1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7275ebcff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37275ebcff1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To solve the challenges of sample quality and preference structure, we propose the Softmax-DPO framework. </a:t>
            </a:r>
            <a:endParaRPr/>
          </a:p>
          <a:p>
            <a:pPr indent="0" lvl="0" marL="0" rtl="0" algn="l">
              <a:spcBef>
                <a:spcPts val="0"/>
              </a:spcBef>
              <a:spcAft>
                <a:spcPts val="0"/>
              </a:spcAft>
              <a:buClr>
                <a:schemeClr val="dk1"/>
              </a:buClr>
              <a:buSzPts val="1200"/>
              <a:buFont typeface="Arial"/>
              <a:buNone/>
            </a:pPr>
            <a:r>
              <a:rPr lang="en"/>
              <a:t>Our framework operates through three distinct stages, as illustrated in the diagram. </a:t>
            </a:r>
            <a:endParaRPr/>
          </a:p>
          <a:p>
            <a:pPr indent="-171450" lvl="0" marL="171450" rtl="0" algn="l">
              <a:spcBef>
                <a:spcPts val="0"/>
              </a:spcBef>
              <a:spcAft>
                <a:spcPts val="0"/>
              </a:spcAft>
              <a:buClr>
                <a:schemeClr val="dk1"/>
              </a:buClr>
              <a:buSzPts val="1200"/>
              <a:buFont typeface="Arial"/>
              <a:buChar char="•"/>
            </a:pPr>
            <a:r>
              <a:rPr lang="en"/>
              <a:t>First is Query Processing, where we encode the user's precise intent.</a:t>
            </a:r>
            <a:endParaRPr/>
          </a:p>
          <a:p>
            <a:pPr indent="-171450" lvl="0" marL="171450" rtl="0" algn="l">
              <a:spcBef>
                <a:spcPts val="0"/>
              </a:spcBef>
              <a:spcAft>
                <a:spcPts val="0"/>
              </a:spcAft>
              <a:buClr>
                <a:schemeClr val="dk1"/>
              </a:buClr>
              <a:buSzPts val="1200"/>
              <a:buFont typeface="Arial"/>
              <a:buChar char="•"/>
            </a:pPr>
            <a:r>
              <a:rPr lang="en"/>
              <a:t>Second, in Candidate Representation, we encode rich profiles for each candidate, combining textual data with numeric features like Job Success Score and historical interactions.</a:t>
            </a:r>
            <a:endParaRPr/>
          </a:p>
          <a:p>
            <a:pPr indent="-171450" lvl="0" marL="171450" rtl="0" algn="l">
              <a:spcBef>
                <a:spcPts val="0"/>
              </a:spcBef>
              <a:spcAft>
                <a:spcPts val="0"/>
              </a:spcAft>
              <a:buClr>
                <a:schemeClr val="dk1"/>
              </a:buClr>
              <a:buSzPts val="1200"/>
              <a:buFont typeface="Arial"/>
              <a:buChar char="•"/>
            </a:pPr>
            <a:r>
              <a:rPr lang="en"/>
              <a:t>Third is the Scoring Mechanism, where a Softmax Layer calculates a probability distribution over the entire slate of candidates.</a:t>
            </a:r>
            <a:endParaRPr/>
          </a:p>
          <a:p>
            <a:pPr indent="-171450" lvl="0" marL="171450" rtl="0" algn="l">
              <a:spcBef>
                <a:spcPts val="0"/>
              </a:spcBef>
              <a:spcAft>
                <a:spcPts val="0"/>
              </a:spcAft>
              <a:buClr>
                <a:schemeClr val="dk1"/>
              </a:buClr>
              <a:buSzPts val="1200"/>
              <a:buFont typeface="Arial"/>
              <a:buChar char="•"/>
            </a:pPr>
            <a:r>
              <a:rPr lang="en"/>
              <a:t>Finally, the fourth stage is Softmax Optimization, where our DPO loss function uses these probabilities to update the model, rewarding it for correctly ranking the positive candidate highest.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Specifically, it solves the two challenges as follows: </a:t>
            </a:r>
            <a:endParaRPr/>
          </a:p>
          <a:p>
            <a:pPr indent="-171450" lvl="0" marL="171450" rtl="0" algn="l">
              <a:spcBef>
                <a:spcPts val="0"/>
              </a:spcBef>
              <a:spcAft>
                <a:spcPts val="0"/>
              </a:spcAft>
              <a:buClr>
                <a:schemeClr val="dk1"/>
              </a:buClr>
              <a:buSzPts val="1200"/>
              <a:buFont typeface="Arial"/>
              <a:buChar char="•"/>
            </a:pPr>
            <a:r>
              <a:rPr lang="en"/>
              <a:t>To address Sample Quality, we use Quality-Aware Learning. Our Candidate Representation is enriched with quality signals like JSS and user history. Our weighted loss mechanism then uses this information to focus learning on the most informative examples. </a:t>
            </a:r>
            <a:endParaRPr/>
          </a:p>
          <a:p>
            <a:pPr indent="-171450" lvl="0" marL="171450" rtl="0" algn="l">
              <a:spcBef>
                <a:spcPts val="0"/>
              </a:spcBef>
              <a:spcAft>
                <a:spcPts val="0"/>
              </a:spcAft>
              <a:buClr>
                <a:schemeClr val="dk1"/>
              </a:buClr>
              <a:buSzPts val="1200"/>
              <a:buFont typeface="Arial"/>
              <a:buChar char="•"/>
            </a:pPr>
            <a:r>
              <a:rPr lang="en"/>
              <a:t>To handle Multiple Negative Preferences, we employ Multi-Negative Optimization. Our Softmax Ranking Loss directly models the one-versus-many scenario, allowing the model to rank a single positive against an entire slate of negatives simultaneously.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5" name="Google Shape;355;g37275ebcff1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7275ebcff1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g37275ebcff1_0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validated our method on over 62,000 real-world preference pairs.</a:t>
            </a:r>
            <a:endParaRPr/>
          </a:p>
          <a:p>
            <a:pPr indent="0" lvl="0" marL="0" rtl="0" algn="l">
              <a:spcBef>
                <a:spcPts val="0"/>
              </a:spcBef>
              <a:spcAft>
                <a:spcPts val="0"/>
              </a:spcAft>
              <a:buNone/>
            </a:pPr>
            <a:r>
              <a:rPr lang="en"/>
              <a:t>This chart compares Softmax-DPO against baselines like BM25, RankNet, and standard DPO across three metrics: Precision@1 , NDCG@5 , and MRR@5.</a:t>
            </a:r>
            <a:endParaRPr/>
          </a:p>
          <a:p>
            <a:pPr indent="0" lvl="0" marL="0" rtl="0" algn="l">
              <a:spcBef>
                <a:spcPts val="0"/>
              </a:spcBef>
              <a:spcAft>
                <a:spcPts val="0"/>
              </a:spcAft>
              <a:buNone/>
            </a:pPr>
            <a:r>
              <a:rPr lang="en"/>
              <a:t>The results show our Softmax-DPO model consistently and significantly outperformed all other methods across all key metrics. This provides empirical validation for our approach.</a:t>
            </a:r>
            <a:endParaRPr/>
          </a:p>
          <a:p>
            <a:pPr indent="0" lvl="0" marL="0" rtl="0" algn="l">
              <a:spcBef>
                <a:spcPts val="0"/>
              </a:spcBef>
              <a:spcAft>
                <a:spcPts val="0"/>
              </a:spcAft>
              <a:buNone/>
            </a:pPr>
            <a:r>
              <a:t/>
            </a:r>
            <a:endParaRPr/>
          </a:p>
        </p:txBody>
      </p:sp>
      <p:sp>
        <p:nvSpPr>
          <p:cNvPr id="366" name="Google Shape;366;g37275ebcff1_0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73daf763a0_1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g373daf763a0_1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validated our method on over 62,000 real-world preference pairs.</a:t>
            </a:r>
            <a:endParaRPr/>
          </a:p>
          <a:p>
            <a:pPr indent="0" lvl="0" marL="0" rtl="0" algn="l">
              <a:spcBef>
                <a:spcPts val="0"/>
              </a:spcBef>
              <a:spcAft>
                <a:spcPts val="0"/>
              </a:spcAft>
              <a:buNone/>
            </a:pPr>
            <a:r>
              <a:rPr lang="en"/>
              <a:t>This chart compares Softmax-DPO against baselines like BM25, RankNet, and standard DPO across three metrics: Precision@1 , NDCG@5 , and MRR@5.</a:t>
            </a:r>
            <a:endParaRPr/>
          </a:p>
          <a:p>
            <a:pPr indent="0" lvl="0" marL="0" rtl="0" algn="l">
              <a:spcBef>
                <a:spcPts val="0"/>
              </a:spcBef>
              <a:spcAft>
                <a:spcPts val="0"/>
              </a:spcAft>
              <a:buNone/>
            </a:pPr>
            <a:r>
              <a:rPr lang="en"/>
              <a:t>The results show our Softmax-DPO model consistently and significantly outperformed all other methods across all key metrics. This provides empirical validation for our approach.</a:t>
            </a:r>
            <a:endParaRPr/>
          </a:p>
          <a:p>
            <a:pPr indent="0" lvl="0" marL="0" rtl="0" algn="l">
              <a:spcBef>
                <a:spcPts val="0"/>
              </a:spcBef>
              <a:spcAft>
                <a:spcPts val="0"/>
              </a:spcAft>
              <a:buNone/>
            </a:pPr>
            <a:r>
              <a:t/>
            </a:r>
            <a:endParaRPr/>
          </a:p>
        </p:txBody>
      </p:sp>
      <p:sp>
        <p:nvSpPr>
          <p:cNvPr id="373" name="Google Shape;373;g373daf763a0_1_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73daf763a0_1_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g373daf763a0_1_5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validated our method on over 62,000 real-world preference pairs.</a:t>
            </a:r>
            <a:endParaRPr/>
          </a:p>
          <a:p>
            <a:pPr indent="0" lvl="0" marL="0" rtl="0" algn="l">
              <a:spcBef>
                <a:spcPts val="0"/>
              </a:spcBef>
              <a:spcAft>
                <a:spcPts val="0"/>
              </a:spcAft>
              <a:buNone/>
            </a:pPr>
            <a:r>
              <a:rPr lang="en"/>
              <a:t>This chart compares Softmax-DPO against baselines like BM25, RankNet, and standard DPO across three metrics: Precision@1 , NDCG@5 , and MRR@5.</a:t>
            </a:r>
            <a:endParaRPr/>
          </a:p>
          <a:p>
            <a:pPr indent="0" lvl="0" marL="0" rtl="0" algn="l">
              <a:spcBef>
                <a:spcPts val="0"/>
              </a:spcBef>
              <a:spcAft>
                <a:spcPts val="0"/>
              </a:spcAft>
              <a:buNone/>
            </a:pPr>
            <a:r>
              <a:rPr lang="en"/>
              <a:t>The results show our Softmax-DPO model consistently and significantly outperformed all other methods across all key metrics. This provides empirical validation for our approach.</a:t>
            </a:r>
            <a:endParaRPr/>
          </a:p>
          <a:p>
            <a:pPr indent="0" lvl="0" marL="0" rtl="0" algn="l">
              <a:spcBef>
                <a:spcPts val="0"/>
              </a:spcBef>
              <a:spcAft>
                <a:spcPts val="0"/>
              </a:spcAft>
              <a:buNone/>
            </a:pPr>
            <a:r>
              <a:t/>
            </a:r>
            <a:endParaRPr/>
          </a:p>
        </p:txBody>
      </p:sp>
      <p:sp>
        <p:nvSpPr>
          <p:cNvPr id="381" name="Google Shape;381;g373daf763a0_1_5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73daf763a0_1_5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g373daf763a0_1_5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validated our method on over 62,000 real-world preference pairs.</a:t>
            </a:r>
            <a:endParaRPr/>
          </a:p>
          <a:p>
            <a:pPr indent="0" lvl="0" marL="0" rtl="0" algn="l">
              <a:spcBef>
                <a:spcPts val="0"/>
              </a:spcBef>
              <a:spcAft>
                <a:spcPts val="0"/>
              </a:spcAft>
              <a:buNone/>
            </a:pPr>
            <a:r>
              <a:rPr lang="en"/>
              <a:t>This chart compares Softmax-DPO against baselines like BM25, RankNet, and standard DPO across three metrics: Precision@1 , NDCG@5 , and MRR@5.</a:t>
            </a:r>
            <a:endParaRPr/>
          </a:p>
          <a:p>
            <a:pPr indent="0" lvl="0" marL="0" rtl="0" algn="l">
              <a:spcBef>
                <a:spcPts val="0"/>
              </a:spcBef>
              <a:spcAft>
                <a:spcPts val="0"/>
              </a:spcAft>
              <a:buNone/>
            </a:pPr>
            <a:r>
              <a:rPr lang="en"/>
              <a:t>The results show our Softmax-DPO model consistently and significantly outperformed all other methods across all key metrics. This provides empirical validation for our approach.</a:t>
            </a:r>
            <a:endParaRPr/>
          </a:p>
          <a:p>
            <a:pPr indent="0" lvl="0" marL="0" rtl="0" algn="l">
              <a:spcBef>
                <a:spcPts val="0"/>
              </a:spcBef>
              <a:spcAft>
                <a:spcPts val="0"/>
              </a:spcAft>
              <a:buNone/>
            </a:pPr>
            <a:r>
              <a:t/>
            </a:r>
            <a:endParaRPr/>
          </a:p>
        </p:txBody>
      </p:sp>
      <p:sp>
        <p:nvSpPr>
          <p:cNvPr id="390" name="Google Shape;390;g373daf763a0_1_5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741ad7c224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3741ad7c224_1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3741ad7c224_1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73daf763a0_1_5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g373daf763a0_1_5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validated our method on over 62,000 real-world preference pairs.</a:t>
            </a:r>
            <a:endParaRPr/>
          </a:p>
          <a:p>
            <a:pPr indent="0" lvl="0" marL="0" rtl="0" algn="l">
              <a:spcBef>
                <a:spcPts val="0"/>
              </a:spcBef>
              <a:spcAft>
                <a:spcPts val="0"/>
              </a:spcAft>
              <a:buNone/>
            </a:pPr>
            <a:r>
              <a:rPr lang="en"/>
              <a:t>This chart compares Softmax-DPO against baselines like BM25, RankNet, and standard DPO across three metrics: Precision@1 , NDCG@5 , and MRR@5.</a:t>
            </a:r>
            <a:endParaRPr/>
          </a:p>
          <a:p>
            <a:pPr indent="0" lvl="0" marL="0" rtl="0" algn="l">
              <a:spcBef>
                <a:spcPts val="0"/>
              </a:spcBef>
              <a:spcAft>
                <a:spcPts val="0"/>
              </a:spcAft>
              <a:buNone/>
            </a:pPr>
            <a:r>
              <a:rPr lang="en"/>
              <a:t>The results show our Softmax-DPO model consistently and significantly outperformed all other methods across all key metrics. This provides empirical validation for our approach.</a:t>
            </a:r>
            <a:endParaRPr/>
          </a:p>
          <a:p>
            <a:pPr indent="0" lvl="0" marL="0" rtl="0" algn="l">
              <a:spcBef>
                <a:spcPts val="0"/>
              </a:spcBef>
              <a:spcAft>
                <a:spcPts val="0"/>
              </a:spcAft>
              <a:buNone/>
            </a:pPr>
            <a:r>
              <a:t/>
            </a:r>
            <a:endParaRPr/>
          </a:p>
        </p:txBody>
      </p:sp>
      <p:sp>
        <p:nvSpPr>
          <p:cNvPr id="407" name="Google Shape;407;g373daf763a0_1_5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73daf763a0_1_2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373daf763a0_1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7275ebcff1_0_4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37275ebcff1_0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71e3d71b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371e3d71bb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7275ebcff1_0_4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37275ebcff1_0_4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721f4dd5c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25% direct hires </a:t>
            </a:r>
            <a:endParaRPr/>
          </a:p>
          <a:p>
            <a:pPr indent="0" lvl="0" marL="0" rtl="0" algn="l">
              <a:spcBef>
                <a:spcPts val="0"/>
              </a:spcBef>
              <a:spcAft>
                <a:spcPts val="0"/>
              </a:spcAft>
              <a:buNone/>
            </a:pPr>
            <a:r>
              <a:rPr lang="en"/>
              <a:t>50% organic bids </a:t>
            </a:r>
            <a:endParaRPr/>
          </a:p>
          <a:p>
            <a:pPr indent="0" lvl="0" marL="0" rtl="0" algn="l">
              <a:spcBef>
                <a:spcPts val="0"/>
              </a:spcBef>
              <a:spcAft>
                <a:spcPts val="0"/>
              </a:spcAft>
              <a:buNone/>
            </a:pPr>
            <a:r>
              <a:rPr lang="en"/>
              <a:t>25% invites</a:t>
            </a:r>
            <a:endParaRPr/>
          </a:p>
        </p:txBody>
      </p:sp>
      <p:sp>
        <p:nvSpPr>
          <p:cNvPr id="153" name="Google Shape;153;g3721f4dd5c4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73daf763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73daf763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Relevance across UJS/UFS/FWH/PropMgr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73daf763a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73daf763a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71c5f4473c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371c5f4473c_2_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73daf763a0_1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373daf763a0_1_5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7c9bdff3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7c9bdff3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are considering whether to build discriminative vs. generative models, I would recommend to start with a discriminative deep learning model architecture. DCN, DIN, Sequence models, etc. Ads ranking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757575"/>
              </a:buClr>
              <a:buSzPts val="1800"/>
              <a:buNone/>
              <a:defRPr sz="1800">
                <a:solidFill>
                  <a:srgbClr val="757575"/>
                </a:solidFill>
              </a:defRPr>
            </a:lvl1pPr>
            <a:lvl2pPr indent="-228600" lvl="1" marL="914400" algn="l">
              <a:lnSpc>
                <a:spcPct val="90000"/>
              </a:lnSpc>
              <a:spcBef>
                <a:spcPts val="400"/>
              </a:spcBef>
              <a:spcAft>
                <a:spcPts val="0"/>
              </a:spcAft>
              <a:buClr>
                <a:srgbClr val="757575"/>
              </a:buClr>
              <a:buSzPts val="1500"/>
              <a:buNone/>
              <a:defRPr sz="1500">
                <a:solidFill>
                  <a:srgbClr val="757575"/>
                </a:solidFill>
              </a:defRPr>
            </a:lvl2pPr>
            <a:lvl3pPr indent="-228600" lvl="2" marL="1371600" algn="l">
              <a:lnSpc>
                <a:spcPct val="90000"/>
              </a:lnSpc>
              <a:spcBef>
                <a:spcPts val="400"/>
              </a:spcBef>
              <a:spcAft>
                <a:spcPts val="0"/>
              </a:spcAft>
              <a:buClr>
                <a:srgbClr val="757575"/>
              </a:buClr>
              <a:buSzPts val="1400"/>
              <a:buNone/>
              <a:defRPr sz="1400">
                <a:solidFill>
                  <a:srgbClr val="757575"/>
                </a:solidFill>
              </a:defRPr>
            </a:lvl3pPr>
            <a:lvl4pPr indent="-228600" lvl="3" marL="1828800" algn="l">
              <a:lnSpc>
                <a:spcPct val="90000"/>
              </a:lnSpc>
              <a:spcBef>
                <a:spcPts val="400"/>
              </a:spcBef>
              <a:spcAft>
                <a:spcPts val="0"/>
              </a:spcAft>
              <a:buClr>
                <a:srgbClr val="757575"/>
              </a:buClr>
              <a:buSzPts val="1200"/>
              <a:buNone/>
              <a:defRPr sz="1200">
                <a:solidFill>
                  <a:srgbClr val="757575"/>
                </a:solidFill>
              </a:defRPr>
            </a:lvl4pPr>
            <a:lvl5pPr indent="-228600" lvl="4" marL="2286000" algn="l">
              <a:lnSpc>
                <a:spcPct val="90000"/>
              </a:lnSpc>
              <a:spcBef>
                <a:spcPts val="400"/>
              </a:spcBef>
              <a:spcAft>
                <a:spcPts val="0"/>
              </a:spcAft>
              <a:buClr>
                <a:srgbClr val="757575"/>
              </a:buClr>
              <a:buSzPts val="1200"/>
              <a:buNone/>
              <a:defRPr sz="1200">
                <a:solidFill>
                  <a:srgbClr val="757575"/>
                </a:solidFill>
              </a:defRPr>
            </a:lvl5pPr>
            <a:lvl6pPr indent="-228600" lvl="5" marL="2743200" algn="l">
              <a:lnSpc>
                <a:spcPct val="90000"/>
              </a:lnSpc>
              <a:spcBef>
                <a:spcPts val="400"/>
              </a:spcBef>
              <a:spcAft>
                <a:spcPts val="0"/>
              </a:spcAft>
              <a:buClr>
                <a:srgbClr val="757575"/>
              </a:buClr>
              <a:buSzPts val="1200"/>
              <a:buNone/>
              <a:defRPr sz="1200">
                <a:solidFill>
                  <a:srgbClr val="757575"/>
                </a:solidFill>
              </a:defRPr>
            </a:lvl6pPr>
            <a:lvl7pPr indent="-228600" lvl="6" marL="3200400" algn="l">
              <a:lnSpc>
                <a:spcPct val="90000"/>
              </a:lnSpc>
              <a:spcBef>
                <a:spcPts val="400"/>
              </a:spcBef>
              <a:spcAft>
                <a:spcPts val="0"/>
              </a:spcAft>
              <a:buClr>
                <a:srgbClr val="757575"/>
              </a:buClr>
              <a:buSzPts val="1200"/>
              <a:buNone/>
              <a:defRPr sz="1200">
                <a:solidFill>
                  <a:srgbClr val="757575"/>
                </a:solidFill>
              </a:defRPr>
            </a:lvl7pPr>
            <a:lvl8pPr indent="-228600" lvl="7" marL="3657600" algn="l">
              <a:lnSpc>
                <a:spcPct val="90000"/>
              </a:lnSpc>
              <a:spcBef>
                <a:spcPts val="400"/>
              </a:spcBef>
              <a:spcAft>
                <a:spcPts val="0"/>
              </a:spcAft>
              <a:buClr>
                <a:srgbClr val="757575"/>
              </a:buClr>
              <a:buSzPts val="1200"/>
              <a:buNone/>
              <a:defRPr sz="1200">
                <a:solidFill>
                  <a:srgbClr val="757575"/>
                </a:solidFill>
              </a:defRPr>
            </a:lvl8pPr>
            <a:lvl9pPr indent="-228600" lvl="8" marL="4114800" algn="l">
              <a:lnSpc>
                <a:spcPct val="90000"/>
              </a:lnSpc>
              <a:spcBef>
                <a:spcPts val="400"/>
              </a:spcBef>
              <a:spcAft>
                <a:spcPts val="0"/>
              </a:spcAft>
              <a:buClr>
                <a:srgbClr val="757575"/>
              </a:buClr>
              <a:buSzPts val="1200"/>
              <a:buNone/>
              <a:defRPr sz="1200">
                <a:solidFill>
                  <a:srgbClr val="757575"/>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25" name="Shape 125"/>
        <p:cNvGrpSpPr/>
        <p:nvPr/>
      </p:nvGrpSpPr>
      <p:grpSpPr>
        <a:xfrm>
          <a:off x="0" y="0"/>
          <a:ext cx="0" cy="0"/>
          <a:chOff x="0" y="0"/>
          <a:chExt cx="0" cy="0"/>
        </a:xfrm>
      </p:grpSpPr>
      <p:sp>
        <p:nvSpPr>
          <p:cNvPr id="126" name="Google Shape;126;p25"/>
          <p:cNvSpPr/>
          <p:nvPr/>
        </p:nvSpPr>
        <p:spPr>
          <a:xfrm>
            <a:off x="0" y="0"/>
            <a:ext cx="9144000" cy="5143500"/>
          </a:xfrm>
          <a:prstGeom prst="rect">
            <a:avLst/>
          </a:prstGeom>
          <a:solidFill>
            <a:srgbClr val="E6E6E6"/>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7" name="Google Shape;127;p25"/>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Play"/>
              <a:buNone/>
              <a:defRPr b="0" i="0" sz="3300" u="none" cap="none" strike="noStrike">
                <a:solidFill>
                  <a:schemeClr val="dk1"/>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757575"/>
                </a:solidFill>
                <a:latin typeface="Arial"/>
                <a:ea typeface="Arial"/>
                <a:cs typeface="Arial"/>
                <a:sym typeface="Arial"/>
              </a:defRPr>
            </a:lvl1pPr>
            <a:lvl2pPr indent="0" lvl="1" marL="0" marR="0" rtl="0" algn="r">
              <a:spcBef>
                <a:spcPts val="0"/>
              </a:spcBef>
              <a:buNone/>
              <a:defRPr b="0" i="0" sz="900" u="none" cap="none" strike="noStrike">
                <a:solidFill>
                  <a:srgbClr val="757575"/>
                </a:solidFill>
                <a:latin typeface="Arial"/>
                <a:ea typeface="Arial"/>
                <a:cs typeface="Arial"/>
                <a:sym typeface="Arial"/>
              </a:defRPr>
            </a:lvl2pPr>
            <a:lvl3pPr indent="0" lvl="2" marL="0" marR="0" rtl="0" algn="r">
              <a:spcBef>
                <a:spcPts val="0"/>
              </a:spcBef>
              <a:buNone/>
              <a:defRPr b="0" i="0" sz="900" u="none" cap="none" strike="noStrike">
                <a:solidFill>
                  <a:srgbClr val="757575"/>
                </a:solidFill>
                <a:latin typeface="Arial"/>
                <a:ea typeface="Arial"/>
                <a:cs typeface="Arial"/>
                <a:sym typeface="Arial"/>
              </a:defRPr>
            </a:lvl3pPr>
            <a:lvl4pPr indent="0" lvl="3" marL="0" marR="0" rtl="0" algn="r">
              <a:spcBef>
                <a:spcPts val="0"/>
              </a:spcBef>
              <a:buNone/>
              <a:defRPr b="0" i="0" sz="900" u="none" cap="none" strike="noStrike">
                <a:solidFill>
                  <a:srgbClr val="757575"/>
                </a:solidFill>
                <a:latin typeface="Arial"/>
                <a:ea typeface="Arial"/>
                <a:cs typeface="Arial"/>
                <a:sym typeface="Arial"/>
              </a:defRPr>
            </a:lvl4pPr>
            <a:lvl5pPr indent="0" lvl="4" marL="0" marR="0" rtl="0" algn="r">
              <a:spcBef>
                <a:spcPts val="0"/>
              </a:spcBef>
              <a:buNone/>
              <a:defRPr b="0" i="0" sz="900" u="none" cap="none" strike="noStrike">
                <a:solidFill>
                  <a:srgbClr val="757575"/>
                </a:solidFill>
                <a:latin typeface="Arial"/>
                <a:ea typeface="Arial"/>
                <a:cs typeface="Arial"/>
                <a:sym typeface="Arial"/>
              </a:defRPr>
            </a:lvl5pPr>
            <a:lvl6pPr indent="0" lvl="5" marL="0" marR="0" rtl="0" algn="r">
              <a:spcBef>
                <a:spcPts val="0"/>
              </a:spcBef>
              <a:buNone/>
              <a:defRPr b="0" i="0" sz="900" u="none" cap="none" strike="noStrike">
                <a:solidFill>
                  <a:srgbClr val="757575"/>
                </a:solidFill>
                <a:latin typeface="Arial"/>
                <a:ea typeface="Arial"/>
                <a:cs typeface="Arial"/>
                <a:sym typeface="Arial"/>
              </a:defRPr>
            </a:lvl6pPr>
            <a:lvl7pPr indent="0" lvl="6" marL="0" marR="0" rtl="0" algn="r">
              <a:spcBef>
                <a:spcPts val="0"/>
              </a:spcBef>
              <a:buNone/>
              <a:defRPr b="0" i="0" sz="900" u="none" cap="none" strike="noStrike">
                <a:solidFill>
                  <a:srgbClr val="757575"/>
                </a:solidFill>
                <a:latin typeface="Arial"/>
                <a:ea typeface="Arial"/>
                <a:cs typeface="Arial"/>
                <a:sym typeface="Arial"/>
              </a:defRPr>
            </a:lvl7pPr>
            <a:lvl8pPr indent="0" lvl="7" marL="0" marR="0" rtl="0" algn="r">
              <a:spcBef>
                <a:spcPts val="0"/>
              </a:spcBef>
              <a:buNone/>
              <a:defRPr b="0" i="0" sz="900" u="none" cap="none" strike="noStrike">
                <a:solidFill>
                  <a:srgbClr val="757575"/>
                </a:solidFill>
                <a:latin typeface="Arial"/>
                <a:ea typeface="Arial"/>
                <a:cs typeface="Arial"/>
                <a:sym typeface="Arial"/>
              </a:defRPr>
            </a:lvl8pPr>
            <a:lvl9pPr indent="0" lvl="8" marL="0" marR="0" rtl="0" algn="r">
              <a:spcBef>
                <a:spcPts val="0"/>
              </a:spcBef>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www.demandsage.com/upwork-statistic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p:nvPr/>
        </p:nvSpPr>
        <p:spPr>
          <a:xfrm>
            <a:off x="0" y="0"/>
            <a:ext cx="10400700" cy="5852100"/>
          </a:xfrm>
          <a:prstGeom prst="rect">
            <a:avLst/>
          </a:prstGeom>
          <a:solidFill>
            <a:srgbClr val="FFFFFF"/>
          </a:solidFill>
          <a:ln>
            <a:noFill/>
          </a:ln>
        </p:spPr>
        <p:txBody>
          <a:bodyPr anchorCtr="0" anchor="ctr" bIns="39000" lIns="78025" spcFirstLastPara="1" rIns="78025" wrap="square" tIns="39000">
            <a:noAutofit/>
          </a:bodyPr>
          <a:lstStyle/>
          <a:p>
            <a:pPr indent="0" lvl="0" marL="0" marR="0" rtl="0" algn="ctr">
              <a:spcBef>
                <a:spcPts val="0"/>
              </a:spcBef>
              <a:spcAft>
                <a:spcPts val="0"/>
              </a:spcAft>
              <a:buNone/>
            </a:pPr>
            <a:r>
              <a:t/>
            </a:r>
            <a:endParaRPr b="0" i="0" sz="1535" u="none" cap="none" strike="noStrike">
              <a:solidFill>
                <a:srgbClr val="FFFFFF"/>
              </a:solidFill>
              <a:latin typeface="Arial"/>
              <a:ea typeface="Arial"/>
              <a:cs typeface="Arial"/>
              <a:sym typeface="Arial"/>
            </a:endParaRPr>
          </a:p>
        </p:txBody>
      </p:sp>
      <p:sp>
        <p:nvSpPr>
          <p:cNvPr id="133" name="Google Shape;133;p26"/>
          <p:cNvSpPr txBox="1"/>
          <p:nvPr/>
        </p:nvSpPr>
        <p:spPr>
          <a:xfrm>
            <a:off x="105461" y="76189"/>
            <a:ext cx="8970600" cy="3469800"/>
          </a:xfrm>
          <a:prstGeom prst="rect">
            <a:avLst/>
          </a:prstGeom>
          <a:noFill/>
          <a:ln>
            <a:noFill/>
          </a:ln>
        </p:spPr>
        <p:txBody>
          <a:bodyPr anchorCtr="0" anchor="b" bIns="39000" lIns="78025" spcFirstLastPara="1" rIns="78025" wrap="square" tIns="39000">
            <a:normAutofit/>
          </a:bodyPr>
          <a:lstStyle/>
          <a:p>
            <a:pPr indent="0" lvl="0" marL="0" rtl="0" algn="l">
              <a:lnSpc>
                <a:spcPct val="90000"/>
              </a:lnSpc>
              <a:spcBef>
                <a:spcPts val="0"/>
              </a:spcBef>
              <a:spcAft>
                <a:spcPts val="0"/>
              </a:spcAft>
              <a:buClr>
                <a:schemeClr val="dk1"/>
              </a:buClr>
              <a:buSzPts val="1100"/>
              <a:buFont typeface="Arial"/>
              <a:buNone/>
            </a:pPr>
            <a:r>
              <a:rPr lang="en" sz="4031">
                <a:latin typeface="Play"/>
                <a:ea typeface="Play"/>
                <a:cs typeface="Play"/>
                <a:sym typeface="Play"/>
              </a:rPr>
              <a:t>Recent advances and learnings on optimizing the 2-sided marketplace on Upwork</a:t>
            </a:r>
            <a:endParaRPr sz="100">
              <a:solidFill>
                <a:schemeClr val="dk1"/>
              </a:solidFill>
              <a:latin typeface="Roboto"/>
              <a:ea typeface="Roboto"/>
              <a:cs typeface="Roboto"/>
              <a:sym typeface="Roboto"/>
            </a:endParaRPr>
          </a:p>
          <a:p>
            <a:pPr indent="0" lvl="0" marL="0" rtl="0" algn="l">
              <a:lnSpc>
                <a:spcPct val="90000"/>
              </a:lnSpc>
              <a:spcBef>
                <a:spcPts val="0"/>
              </a:spcBef>
              <a:spcAft>
                <a:spcPts val="0"/>
              </a:spcAft>
              <a:buClr>
                <a:schemeClr val="dk1"/>
              </a:buClr>
              <a:buSzPts val="1100"/>
              <a:buFont typeface="Arial"/>
              <a:buNone/>
            </a:pPr>
            <a:r>
              <a:t/>
            </a:r>
            <a:endParaRPr sz="105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t/>
            </a:r>
            <a:endParaRPr sz="5031">
              <a:solidFill>
                <a:srgbClr val="000000"/>
              </a:solidFill>
              <a:latin typeface="Play"/>
              <a:ea typeface="Play"/>
              <a:cs typeface="Play"/>
              <a:sym typeface="Play"/>
            </a:endParaRPr>
          </a:p>
        </p:txBody>
      </p:sp>
      <p:sp>
        <p:nvSpPr>
          <p:cNvPr id="134" name="Google Shape;134;p26"/>
          <p:cNvSpPr txBox="1"/>
          <p:nvPr/>
        </p:nvSpPr>
        <p:spPr>
          <a:xfrm>
            <a:off x="186350" y="3197250"/>
            <a:ext cx="73674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dk1"/>
                </a:solidFill>
              </a:rPr>
              <a:t>2025 KDD TSMO Workshop</a:t>
            </a:r>
            <a:endParaRPr sz="2600">
              <a:solidFill>
                <a:schemeClr val="dk1"/>
              </a:solidFill>
            </a:endParaRPr>
          </a:p>
          <a:p>
            <a:pPr indent="0" lvl="0" marL="0" rtl="0" algn="l">
              <a:spcBef>
                <a:spcPts val="0"/>
              </a:spcBef>
              <a:spcAft>
                <a:spcPts val="0"/>
              </a:spcAft>
              <a:buNone/>
            </a:pPr>
            <a:r>
              <a:rPr lang="en" sz="2100">
                <a:solidFill>
                  <a:schemeClr val="dk1"/>
                </a:solidFill>
              </a:rPr>
              <a:t>Frank Yang</a:t>
            </a:r>
            <a:endParaRPr sz="2100">
              <a:solidFill>
                <a:schemeClr val="dk1"/>
              </a:solidFill>
            </a:endParaRPr>
          </a:p>
          <a:p>
            <a:pPr indent="0" lvl="0" marL="0" rtl="0" algn="l">
              <a:spcBef>
                <a:spcPts val="0"/>
              </a:spcBef>
              <a:spcAft>
                <a:spcPts val="0"/>
              </a:spcAft>
              <a:buNone/>
            </a:pPr>
            <a:r>
              <a:rPr lang="en" sz="2100">
                <a:solidFill>
                  <a:schemeClr val="dk1"/>
                </a:solidFill>
              </a:rPr>
              <a:t>VP Machine Learning</a:t>
            </a:r>
            <a:endParaRPr sz="2100">
              <a:solidFill>
                <a:schemeClr val="dk1"/>
              </a:solidFill>
            </a:endParaRPr>
          </a:p>
          <a:p>
            <a:pPr indent="0" lvl="0" marL="0" rtl="0" algn="l">
              <a:spcBef>
                <a:spcPts val="0"/>
              </a:spcBef>
              <a:spcAft>
                <a:spcPts val="0"/>
              </a:spcAft>
              <a:buNone/>
            </a:pPr>
            <a:r>
              <a:rPr lang="en" sz="2100">
                <a:solidFill>
                  <a:schemeClr val="dk1"/>
                </a:solidFill>
              </a:rPr>
              <a:t>frankyang@upwork.com</a:t>
            </a:r>
            <a:endParaRPr sz="21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448450" y="-6"/>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b="1" lang="en" sz="2700">
                <a:solidFill>
                  <a:srgbClr val="3A7D22"/>
                </a:solidFill>
              </a:rPr>
              <a:t>Multi-task Learning Improved Hires/GSV</a:t>
            </a:r>
            <a:endParaRPr b="1" sz="2700">
              <a:solidFill>
                <a:srgbClr val="3A7D22"/>
              </a:solidFill>
            </a:endParaRPr>
          </a:p>
        </p:txBody>
      </p:sp>
      <p:pic>
        <p:nvPicPr>
          <p:cNvPr id="234" name="Google Shape;234;p35" title="Screenshot 2025-07-30 at 3.28.05 PM.png"/>
          <p:cNvPicPr preferRelativeResize="0"/>
          <p:nvPr/>
        </p:nvPicPr>
        <p:blipFill>
          <a:blip r:embed="rId3">
            <a:alphaModFix/>
          </a:blip>
          <a:stretch>
            <a:fillRect/>
          </a:stretch>
        </p:blipFill>
        <p:spPr>
          <a:xfrm>
            <a:off x="0" y="765600"/>
            <a:ext cx="5682276" cy="3574151"/>
          </a:xfrm>
          <a:prstGeom prst="rect">
            <a:avLst/>
          </a:prstGeom>
          <a:noFill/>
          <a:ln>
            <a:noFill/>
          </a:ln>
        </p:spPr>
      </p:pic>
      <p:sp>
        <p:nvSpPr>
          <p:cNvPr id="235" name="Google Shape;235;p35"/>
          <p:cNvSpPr txBox="1"/>
          <p:nvPr/>
        </p:nvSpPr>
        <p:spPr>
          <a:xfrm>
            <a:off x="5096075" y="2493300"/>
            <a:ext cx="4256700" cy="1544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P1 - hire only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P2 - P1 + click, invite,  msg</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P3 - P2 + direct_hire, direct_msg</a:t>
            </a:r>
            <a:endParaRPr sz="1800">
              <a:solidFill>
                <a:schemeClr val="dk1"/>
              </a:solidFill>
            </a:endParaRPr>
          </a:p>
          <a:p>
            <a:pPr indent="0" lvl="0" marL="0" rtl="0" algn="l">
              <a:spcBef>
                <a:spcPts val="0"/>
              </a:spcBef>
              <a:spcAft>
                <a:spcPts val="0"/>
              </a:spcAft>
              <a:buNone/>
            </a:pPr>
            <a:r>
              <a:t/>
            </a:r>
            <a:endParaRPr sz="2100">
              <a:solidFill>
                <a:schemeClr val="dk1"/>
              </a:solidFill>
            </a:endParaRPr>
          </a:p>
        </p:txBody>
      </p:sp>
      <p:sp>
        <p:nvSpPr>
          <p:cNvPr id="236" name="Google Shape;236;p35"/>
          <p:cNvSpPr txBox="1"/>
          <p:nvPr/>
        </p:nvSpPr>
        <p:spPr>
          <a:xfrm>
            <a:off x="468075" y="4298075"/>
            <a:ext cx="7236300" cy="3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rPr>
              <a:t>A/B test +9% GSV improvement DCN V5 -&gt; MMoE P3</a:t>
            </a:r>
            <a:endParaRPr sz="2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219850" y="0"/>
            <a:ext cx="83220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b="1" lang="en" sz="2700">
                <a:solidFill>
                  <a:srgbClr val="3A7D22"/>
                </a:solidFill>
              </a:rPr>
              <a:t>Perceived Relevance metrics improves MOO </a:t>
            </a:r>
            <a:endParaRPr b="1" sz="2700">
              <a:solidFill>
                <a:srgbClr val="3A7D22"/>
              </a:solidFill>
            </a:endParaRPr>
          </a:p>
        </p:txBody>
      </p:sp>
      <p:pic>
        <p:nvPicPr>
          <p:cNvPr id="242" name="Google Shape;242;p36" title="Screenshot 2025-07-30 at 4.45.36 PM.png"/>
          <p:cNvPicPr preferRelativeResize="0"/>
          <p:nvPr/>
        </p:nvPicPr>
        <p:blipFill>
          <a:blip r:embed="rId3">
            <a:alphaModFix/>
          </a:blip>
          <a:stretch>
            <a:fillRect/>
          </a:stretch>
        </p:blipFill>
        <p:spPr>
          <a:xfrm>
            <a:off x="152400" y="1451400"/>
            <a:ext cx="6902876" cy="2456950"/>
          </a:xfrm>
          <a:prstGeom prst="rect">
            <a:avLst/>
          </a:prstGeom>
          <a:noFill/>
          <a:ln>
            <a:noFill/>
          </a:ln>
        </p:spPr>
      </p:pic>
      <p:sp>
        <p:nvSpPr>
          <p:cNvPr id="243" name="Google Shape;243;p36"/>
          <p:cNvSpPr txBox="1"/>
          <p:nvPr/>
        </p:nvSpPr>
        <p:spPr>
          <a:xfrm>
            <a:off x="1119075" y="4297975"/>
            <a:ext cx="7636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endParaRPr>
          </a:p>
        </p:txBody>
      </p:sp>
      <p:pic>
        <p:nvPicPr>
          <p:cNvPr id="244" name="Google Shape;244;p36" title="Screenshot 2025-07-30 at 4.49.04 PM.png"/>
          <p:cNvPicPr preferRelativeResize="0"/>
          <p:nvPr/>
        </p:nvPicPr>
        <p:blipFill>
          <a:blip r:embed="rId4">
            <a:alphaModFix/>
          </a:blip>
          <a:stretch>
            <a:fillRect/>
          </a:stretch>
        </p:blipFill>
        <p:spPr>
          <a:xfrm>
            <a:off x="76200" y="804475"/>
            <a:ext cx="9144001" cy="943732"/>
          </a:xfrm>
          <a:prstGeom prst="rect">
            <a:avLst/>
          </a:prstGeom>
          <a:noFill/>
          <a:ln>
            <a:noFill/>
          </a:ln>
        </p:spPr>
      </p:pic>
      <p:sp>
        <p:nvSpPr>
          <p:cNvPr id="245" name="Google Shape;245;p36"/>
          <p:cNvSpPr/>
          <p:nvPr/>
        </p:nvSpPr>
        <p:spPr>
          <a:xfrm>
            <a:off x="330797" y="2268820"/>
            <a:ext cx="4072800" cy="361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36"/>
          <p:cNvSpPr/>
          <p:nvPr/>
        </p:nvSpPr>
        <p:spPr>
          <a:xfrm>
            <a:off x="330801" y="2693189"/>
            <a:ext cx="6180600" cy="994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36"/>
          <p:cNvSpPr txBox="1"/>
          <p:nvPr/>
        </p:nvSpPr>
        <p:spPr>
          <a:xfrm>
            <a:off x="297950" y="3922600"/>
            <a:ext cx="7265700" cy="7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rPr>
              <a:t>By adding hourly rate, job success rate, earning, </a:t>
            </a:r>
            <a:r>
              <a:rPr lang="en" sz="2100">
                <a:solidFill>
                  <a:schemeClr val="dk1"/>
                </a:solidFill>
              </a:rPr>
              <a:t>availability</a:t>
            </a:r>
            <a:r>
              <a:rPr lang="en" sz="2100">
                <a:solidFill>
                  <a:schemeClr val="dk1"/>
                </a:solidFill>
              </a:rPr>
              <a:t>, and past experience into evaluating optimal weights, A/B successful rate was up 2-3X. </a:t>
            </a:r>
            <a:endParaRPr sz="21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218395" y="105349"/>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A7D22"/>
              </a:buClr>
              <a:buSzPts val="2700"/>
              <a:buFont typeface="Play"/>
              <a:buNone/>
            </a:pPr>
            <a:r>
              <a:rPr b="1" lang="en" sz="2700">
                <a:solidFill>
                  <a:srgbClr val="3A7D22"/>
                </a:solidFill>
              </a:rPr>
              <a:t>Advantages of LLM in S&amp;R Systems</a:t>
            </a:r>
            <a:endParaRPr b="1" sz="2700">
              <a:solidFill>
                <a:srgbClr val="3A7D22"/>
              </a:solidFill>
            </a:endParaRPr>
          </a:p>
        </p:txBody>
      </p:sp>
      <p:sp>
        <p:nvSpPr>
          <p:cNvPr id="253" name="Google Shape;253;p37"/>
          <p:cNvSpPr txBox="1"/>
          <p:nvPr/>
        </p:nvSpPr>
        <p:spPr>
          <a:xfrm>
            <a:off x="0" y="1099521"/>
            <a:ext cx="10203300" cy="464700"/>
          </a:xfrm>
          <a:prstGeom prst="rect">
            <a:avLst/>
          </a:prstGeom>
          <a:noFill/>
          <a:ln>
            <a:noFill/>
          </a:ln>
        </p:spPr>
        <p:txBody>
          <a:bodyPr anchorCtr="0" anchor="t" bIns="54850" lIns="109700" spcFirstLastPara="1" rIns="109700" wrap="square" tIns="54850">
            <a:spAutoFit/>
          </a:bodyPr>
          <a:lstStyle/>
          <a:p>
            <a:pPr indent="0" lvl="0" marL="0" marR="0" rtl="0" algn="l">
              <a:lnSpc>
                <a:spcPct val="150000"/>
              </a:lnSpc>
              <a:spcBef>
                <a:spcPts val="0"/>
              </a:spcBef>
              <a:spcAft>
                <a:spcPts val="0"/>
              </a:spcAft>
              <a:buNone/>
            </a:pPr>
            <a:r>
              <a:rPr lang="en" sz="2300">
                <a:solidFill>
                  <a:schemeClr val="dk1"/>
                </a:solidFill>
                <a:latin typeface="Times New Roman"/>
                <a:ea typeface="Times New Roman"/>
                <a:cs typeface="Times New Roman"/>
                <a:sym typeface="Times New Roman"/>
              </a:rPr>
              <a:t>   </a:t>
            </a:r>
            <a:r>
              <a:rPr b="0" i="0" lang="en" sz="2300" u="none" cap="none" strike="noStrike">
                <a:solidFill>
                  <a:schemeClr val="dk1"/>
                </a:solidFill>
                <a:latin typeface="Times New Roman"/>
                <a:ea typeface="Times New Roman"/>
                <a:cs typeface="Times New Roman"/>
                <a:sym typeface="Times New Roman"/>
              </a:rPr>
              <a:t>LLMs have the potential to enhance </a:t>
            </a:r>
            <a:r>
              <a:rPr lang="en" sz="2300">
                <a:solidFill>
                  <a:schemeClr val="dk1"/>
                </a:solidFill>
                <a:latin typeface="Times New Roman"/>
                <a:ea typeface="Times New Roman"/>
                <a:cs typeface="Times New Roman"/>
                <a:sym typeface="Times New Roman"/>
              </a:rPr>
              <a:t>S&amp;R</a:t>
            </a:r>
            <a:r>
              <a:rPr b="0" i="0" lang="en" sz="2300" u="none" cap="none" strike="noStrike">
                <a:solidFill>
                  <a:schemeClr val="dk1"/>
                </a:solidFill>
                <a:latin typeface="Times New Roman"/>
                <a:ea typeface="Times New Roman"/>
                <a:cs typeface="Times New Roman"/>
                <a:sym typeface="Times New Roman"/>
              </a:rPr>
              <a:t> in various aspects</a:t>
            </a:r>
            <a:endParaRPr b="0" i="0" sz="2300" u="none" cap="none" strike="noStrike">
              <a:solidFill>
                <a:schemeClr val="dk1"/>
              </a:solidFill>
              <a:latin typeface="Times New Roman"/>
              <a:ea typeface="Times New Roman"/>
              <a:cs typeface="Times New Roman"/>
              <a:sym typeface="Times New Roman"/>
            </a:endParaRPr>
          </a:p>
        </p:txBody>
      </p:sp>
      <p:sp>
        <p:nvSpPr>
          <p:cNvPr id="254" name="Google Shape;254;p37"/>
          <p:cNvSpPr/>
          <p:nvPr/>
        </p:nvSpPr>
        <p:spPr>
          <a:xfrm>
            <a:off x="218395" y="3570592"/>
            <a:ext cx="8831100" cy="1315200"/>
          </a:xfrm>
          <a:prstGeom prst="rect">
            <a:avLst/>
          </a:prstGeom>
          <a:solidFill>
            <a:srgbClr val="FFF2CC"/>
          </a:solidFill>
          <a:ln>
            <a:noFill/>
          </a:ln>
        </p:spPr>
        <p:txBody>
          <a:bodyPr anchorCtr="0" anchor="ctr" bIns="54850" lIns="109700" spcFirstLastPara="1" rIns="109700" wrap="square" tIns="54850">
            <a:noAutofit/>
          </a:bodyPr>
          <a:lstStyle/>
          <a:p>
            <a:pPr indent="0" lvl="0" marL="0" marR="0" rtl="0" algn="ctr">
              <a:spcBef>
                <a:spcPts val="0"/>
              </a:spcBef>
              <a:spcAft>
                <a:spcPts val="0"/>
              </a:spcAft>
              <a:buNone/>
            </a:pPr>
            <a:r>
              <a:t/>
            </a:r>
            <a:endParaRPr b="1" i="0" sz="2200" u="none" cap="none" strike="noStrike">
              <a:solidFill>
                <a:schemeClr val="dk1"/>
              </a:solidFill>
              <a:latin typeface="SimHei"/>
              <a:ea typeface="SimHei"/>
              <a:cs typeface="SimHei"/>
              <a:sym typeface="SimHei"/>
            </a:endParaRPr>
          </a:p>
        </p:txBody>
      </p:sp>
      <p:sp>
        <p:nvSpPr>
          <p:cNvPr id="255" name="Google Shape;255;p37"/>
          <p:cNvSpPr txBox="1"/>
          <p:nvPr/>
        </p:nvSpPr>
        <p:spPr>
          <a:xfrm>
            <a:off x="218395" y="1876729"/>
            <a:ext cx="3047100" cy="1572600"/>
          </a:xfrm>
          <a:prstGeom prst="rect">
            <a:avLst/>
          </a:prstGeom>
          <a:solidFill>
            <a:srgbClr val="D8D8D8"/>
          </a:solidFill>
          <a:ln>
            <a:noFill/>
          </a:ln>
        </p:spPr>
        <p:txBody>
          <a:bodyPr anchorCtr="0" anchor="t" bIns="41150" lIns="82250" spcFirstLastPara="1" rIns="82250" wrap="square" tIns="41150">
            <a:noAutofit/>
          </a:bodyPr>
          <a:lstStyle/>
          <a:p>
            <a:pPr indent="0" lvl="0" marL="0" marR="0" rtl="0" algn="l">
              <a:lnSpc>
                <a:spcPct val="130000"/>
              </a:lnSpc>
              <a:spcBef>
                <a:spcPts val="0"/>
              </a:spcBef>
              <a:spcAft>
                <a:spcPts val="0"/>
              </a:spcAft>
              <a:buNone/>
            </a:pPr>
            <a:r>
              <a:t/>
            </a:r>
            <a:endParaRPr b="1" i="0" sz="2200" u="none" cap="none" strike="noStrike">
              <a:solidFill>
                <a:schemeClr val="dk1"/>
              </a:solidFill>
              <a:latin typeface="SimHei"/>
              <a:ea typeface="SimHei"/>
              <a:cs typeface="SimHei"/>
              <a:sym typeface="SimHei"/>
            </a:endParaRPr>
          </a:p>
          <a:p>
            <a:pPr indent="-323850" lvl="0" marL="457200" marR="0" rtl="0" algn="l">
              <a:lnSpc>
                <a:spcPct val="13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Item semantics </a:t>
            </a:r>
            <a:endParaRPr b="0" i="0" sz="1500" u="none" cap="none" strike="noStrike">
              <a:solidFill>
                <a:schemeClr val="dk1"/>
              </a:solidFill>
              <a:latin typeface="Times New Roman"/>
              <a:ea typeface="Times New Roman"/>
              <a:cs typeface="Times New Roman"/>
              <a:sym typeface="Times New Roman"/>
            </a:endParaRPr>
          </a:p>
          <a:p>
            <a:pPr indent="-323850" lvl="0" marL="457200" marR="0" rtl="0" algn="l">
              <a:lnSpc>
                <a:spcPct val="13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User intention </a:t>
            </a:r>
            <a:endParaRPr b="0" i="0" sz="1500" u="none" cap="none" strike="noStrike">
              <a:solidFill>
                <a:schemeClr val="dk1"/>
              </a:solidFill>
              <a:latin typeface="Times New Roman"/>
              <a:ea typeface="Times New Roman"/>
              <a:cs typeface="Times New Roman"/>
              <a:sym typeface="Times New Roman"/>
            </a:endParaRPr>
          </a:p>
          <a:p>
            <a:pPr indent="-323850" lvl="0" marL="457200" marR="0" rtl="0" algn="l">
              <a:lnSpc>
                <a:spcPct val="13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Context understanding</a:t>
            </a:r>
            <a:endParaRPr b="0" i="0" sz="1500" u="none" cap="none" strike="noStrike">
              <a:solidFill>
                <a:schemeClr val="dk1"/>
              </a:solidFill>
              <a:latin typeface="Arial"/>
              <a:ea typeface="Arial"/>
              <a:cs typeface="Arial"/>
              <a:sym typeface="Arial"/>
            </a:endParaRPr>
          </a:p>
          <a:p>
            <a:pPr indent="0" lvl="0" marL="0" marR="0" rtl="0" algn="ctr">
              <a:lnSpc>
                <a:spcPct val="130000"/>
              </a:lnSpc>
              <a:spcBef>
                <a:spcPts val="0"/>
              </a:spcBef>
              <a:spcAft>
                <a:spcPts val="0"/>
              </a:spcAft>
              <a:buNone/>
            </a:pPr>
            <a:r>
              <a:t/>
            </a:r>
            <a:endParaRPr b="1" i="0" sz="2200" u="none" cap="none" strike="noStrike">
              <a:solidFill>
                <a:schemeClr val="dk1"/>
              </a:solidFill>
              <a:latin typeface="SimHei"/>
              <a:ea typeface="SimHei"/>
              <a:cs typeface="SimHei"/>
              <a:sym typeface="SimHei"/>
            </a:endParaRPr>
          </a:p>
        </p:txBody>
      </p:sp>
      <p:sp>
        <p:nvSpPr>
          <p:cNvPr id="256" name="Google Shape;256;p37"/>
          <p:cNvSpPr txBox="1"/>
          <p:nvPr/>
        </p:nvSpPr>
        <p:spPr>
          <a:xfrm>
            <a:off x="3265453" y="1866405"/>
            <a:ext cx="2953200" cy="1593300"/>
          </a:xfrm>
          <a:prstGeom prst="rect">
            <a:avLst/>
          </a:prstGeom>
          <a:solidFill>
            <a:srgbClr val="FBE4D4"/>
          </a:solidFill>
          <a:ln>
            <a:noFill/>
          </a:ln>
        </p:spPr>
        <p:txBody>
          <a:bodyPr anchorCtr="0" anchor="t" bIns="41150" lIns="82250" spcFirstLastPara="1" rIns="82250" wrap="square" tIns="41150">
            <a:noAutofit/>
          </a:bodyPr>
          <a:lstStyle/>
          <a:p>
            <a:pPr indent="0" lvl="0" marL="0" marR="0" rtl="0" algn="l">
              <a:lnSpc>
                <a:spcPct val="130000"/>
              </a:lnSpc>
              <a:spcBef>
                <a:spcPts val="0"/>
              </a:spcBef>
              <a:spcAft>
                <a:spcPts val="0"/>
              </a:spcAft>
              <a:buNone/>
            </a:pPr>
            <a:r>
              <a:t/>
            </a:r>
            <a:endParaRPr b="1" i="0" sz="1500" u="none" cap="none" strike="noStrike">
              <a:solidFill>
                <a:schemeClr val="dk1"/>
              </a:solidFill>
              <a:latin typeface="SimHei"/>
              <a:ea typeface="SimHei"/>
              <a:cs typeface="SimHei"/>
              <a:sym typeface="SimHei"/>
            </a:endParaRPr>
          </a:p>
          <a:p>
            <a:pPr indent="-323850" lvl="0" marL="457200" marR="0" rtl="0" algn="l">
              <a:lnSpc>
                <a:spcPct val="13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Few-shot generalization</a:t>
            </a:r>
            <a:endParaRPr b="0" i="0" sz="1500" u="none" cap="none" strike="noStrike">
              <a:solidFill>
                <a:schemeClr val="dk1"/>
              </a:solidFill>
              <a:latin typeface="Arial"/>
              <a:ea typeface="Arial"/>
              <a:cs typeface="Arial"/>
              <a:sym typeface="Arial"/>
            </a:endParaRPr>
          </a:p>
          <a:p>
            <a:pPr indent="-323850" lvl="0" marL="457200" marR="0" rtl="0" algn="l">
              <a:lnSpc>
                <a:spcPct val="13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(New) interest Inference</a:t>
            </a:r>
            <a:endParaRPr b="0" i="0" sz="1500" u="none" cap="none" strike="noStrike">
              <a:solidFill>
                <a:schemeClr val="dk1"/>
              </a:solidFill>
              <a:latin typeface="Arial"/>
              <a:ea typeface="Arial"/>
              <a:cs typeface="Arial"/>
              <a:sym typeface="Arial"/>
            </a:endParaRPr>
          </a:p>
          <a:p>
            <a:pPr indent="-323850" lvl="0" marL="457200" marR="0" rtl="0" algn="l">
              <a:lnSpc>
                <a:spcPct val="13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Cross-domain generalization</a:t>
            </a:r>
            <a:endParaRPr b="0" i="0" sz="1500" u="none" cap="none" strike="noStrike">
              <a:solidFill>
                <a:schemeClr val="dk1"/>
              </a:solidFill>
              <a:latin typeface="Times New Roman"/>
              <a:ea typeface="Times New Roman"/>
              <a:cs typeface="Times New Roman"/>
              <a:sym typeface="Times New Roman"/>
            </a:endParaRPr>
          </a:p>
        </p:txBody>
      </p:sp>
      <p:sp>
        <p:nvSpPr>
          <p:cNvPr id="257" name="Google Shape;257;p37"/>
          <p:cNvSpPr txBox="1"/>
          <p:nvPr/>
        </p:nvSpPr>
        <p:spPr>
          <a:xfrm>
            <a:off x="6218602" y="1876729"/>
            <a:ext cx="2863500" cy="1572600"/>
          </a:xfrm>
          <a:prstGeom prst="rect">
            <a:avLst/>
          </a:prstGeom>
          <a:solidFill>
            <a:srgbClr val="B3C6E7"/>
          </a:solidFill>
          <a:ln>
            <a:noFill/>
          </a:ln>
        </p:spPr>
        <p:txBody>
          <a:bodyPr anchorCtr="0" anchor="t" bIns="41150" lIns="82250" spcFirstLastPara="1" rIns="82250" wrap="square" tIns="41150">
            <a:noAutofit/>
          </a:bodyPr>
          <a:lstStyle/>
          <a:p>
            <a:pPr indent="0" lvl="0" marL="0" marR="0" rtl="0" algn="l">
              <a:lnSpc>
                <a:spcPct val="130000"/>
              </a:lnSpc>
              <a:spcBef>
                <a:spcPts val="0"/>
              </a:spcBef>
              <a:spcAft>
                <a:spcPts val="0"/>
              </a:spcAft>
              <a:buNone/>
            </a:pPr>
            <a:r>
              <a:t/>
            </a:r>
            <a:endParaRPr b="1" i="0" sz="1500" u="none" cap="none" strike="noStrike">
              <a:solidFill>
                <a:schemeClr val="dk1"/>
              </a:solidFill>
              <a:latin typeface="SimHei"/>
              <a:ea typeface="SimHei"/>
              <a:cs typeface="SimHei"/>
              <a:sym typeface="SimHei"/>
            </a:endParaRPr>
          </a:p>
          <a:p>
            <a:pPr indent="-323850" lvl="0" marL="457200" marR="0" rtl="0" algn="l">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Personalized content generation</a:t>
            </a:r>
            <a:endParaRPr b="0" i="0" sz="1500" u="none" cap="none" strike="noStrike">
              <a:solidFill>
                <a:schemeClr val="dk1"/>
              </a:solidFill>
              <a:latin typeface="Times New Roman"/>
              <a:ea typeface="Times New Roman"/>
              <a:cs typeface="Times New Roman"/>
              <a:sym typeface="Times New Roman"/>
            </a:endParaRPr>
          </a:p>
          <a:p>
            <a:pPr indent="-323850" lvl="0" marL="457200" marR="0" rtl="0" algn="l">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Generative Rec</a:t>
            </a:r>
            <a:endParaRPr b="0" i="0" sz="1500" u="none" cap="none" strike="noStrike">
              <a:solidFill>
                <a:schemeClr val="dk1"/>
              </a:solidFill>
              <a:latin typeface="Arial"/>
              <a:ea typeface="Arial"/>
              <a:cs typeface="Arial"/>
              <a:sym typeface="Arial"/>
            </a:endParaRPr>
          </a:p>
          <a:p>
            <a:pPr indent="0" lvl="0" marL="0" marR="0" rtl="0" algn="ctr">
              <a:lnSpc>
                <a:spcPct val="130000"/>
              </a:lnSpc>
              <a:spcBef>
                <a:spcPts val="0"/>
              </a:spcBef>
              <a:spcAft>
                <a:spcPts val="0"/>
              </a:spcAft>
              <a:buNone/>
            </a:pPr>
            <a:r>
              <a:rPr b="0" i="0" lang="en" sz="1500" u="none" cap="none" strike="noStrike">
                <a:solidFill>
                  <a:schemeClr val="dk1"/>
                </a:solidFill>
                <a:latin typeface="Times New Roman"/>
                <a:ea typeface="Times New Roman"/>
                <a:cs typeface="Times New Roman"/>
                <a:sym typeface="Times New Roman"/>
              </a:rPr>
              <a:t>…</a:t>
            </a:r>
            <a:endParaRPr b="0" i="0" sz="1500" u="none" cap="none" strike="noStrike">
              <a:solidFill>
                <a:schemeClr val="dk1"/>
              </a:solidFill>
              <a:latin typeface="Times New Roman"/>
              <a:ea typeface="Times New Roman"/>
              <a:cs typeface="Times New Roman"/>
              <a:sym typeface="Times New Roman"/>
            </a:endParaRPr>
          </a:p>
        </p:txBody>
      </p:sp>
      <p:sp>
        <p:nvSpPr>
          <p:cNvPr id="258" name="Google Shape;258;p37"/>
          <p:cNvSpPr txBox="1"/>
          <p:nvPr/>
        </p:nvSpPr>
        <p:spPr>
          <a:xfrm>
            <a:off x="428624" y="3621304"/>
            <a:ext cx="8994600" cy="1265100"/>
          </a:xfrm>
          <a:prstGeom prst="rect">
            <a:avLst/>
          </a:prstGeom>
          <a:noFill/>
          <a:ln>
            <a:noFill/>
          </a:ln>
        </p:spPr>
        <p:txBody>
          <a:bodyPr anchorCtr="0" anchor="t" bIns="54850" lIns="109700" spcFirstLastPara="1" rIns="109700" wrap="square" tIns="54850">
            <a:spAutoFit/>
          </a:bodyPr>
          <a:lstStyle/>
          <a:p>
            <a:pPr indent="-342900" lvl="0" marL="342900" marR="0" rtl="0" algn="l">
              <a:spcBef>
                <a:spcPts val="0"/>
              </a:spcBef>
              <a:spcAft>
                <a:spcPts val="0"/>
              </a:spcAft>
              <a:buClr>
                <a:schemeClr val="dk1"/>
              </a:buClr>
              <a:buSzPts val="2000"/>
              <a:buFont typeface="Arial"/>
              <a:buChar char="•"/>
            </a:pPr>
            <a:r>
              <a:rPr b="0" i="0" lang="en" sz="1500" u="none" cap="none" strike="noStrike">
                <a:solidFill>
                  <a:schemeClr val="dk1"/>
                </a:solidFill>
                <a:latin typeface="Times New Roman"/>
                <a:ea typeface="Times New Roman"/>
                <a:cs typeface="Times New Roman"/>
                <a:sym typeface="Times New Roman"/>
              </a:rPr>
              <a:t>Text understanding + world knowledge of LLMs → enhance item understanding and user modeling</a:t>
            </a:r>
            <a:endParaRPr b="0" i="0" sz="1500" u="none" cap="none" strike="noStrike">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b="0" i="0" lang="en" sz="1500" u="none" cap="none" strike="noStrike">
                <a:solidFill>
                  <a:schemeClr val="dk1"/>
                </a:solidFill>
                <a:latin typeface="Times New Roman"/>
                <a:ea typeface="Times New Roman"/>
                <a:cs typeface="Times New Roman"/>
                <a:sym typeface="Times New Roman"/>
              </a:rPr>
              <a:t>Generalization abilities of LLMs → quickly adapt to (new) recommendation tasks and quickly infer user interests.</a:t>
            </a:r>
            <a:endParaRPr b="0" i="0" sz="1500" u="none" cap="none" strike="noStrike">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000"/>
              <a:buFont typeface="Arial"/>
              <a:buChar char="•"/>
            </a:pPr>
            <a:r>
              <a:rPr b="0" i="0" lang="en" sz="1500" u="none" cap="none" strike="noStrike">
                <a:solidFill>
                  <a:schemeClr val="dk1"/>
                </a:solidFill>
                <a:latin typeface="Times New Roman"/>
                <a:ea typeface="Times New Roman"/>
                <a:cs typeface="Times New Roman"/>
                <a:sym typeface="Times New Roman"/>
              </a:rPr>
              <a:t>Generative abilities of LLMs → personalized content generation and generative Search+Rec</a:t>
            </a:r>
            <a:endParaRPr b="0" i="0" sz="1500" u="none" cap="none" strike="noStrike">
              <a:solidFill>
                <a:schemeClr val="dk1"/>
              </a:solidFill>
              <a:latin typeface="Times New Roman"/>
              <a:ea typeface="Times New Roman"/>
              <a:cs typeface="Times New Roman"/>
              <a:sym typeface="Times New Roman"/>
            </a:endParaRPr>
          </a:p>
        </p:txBody>
      </p:sp>
      <p:sp>
        <p:nvSpPr>
          <p:cNvPr id="259" name="Google Shape;259;p37"/>
          <p:cNvSpPr/>
          <p:nvPr/>
        </p:nvSpPr>
        <p:spPr>
          <a:xfrm>
            <a:off x="218395" y="1887799"/>
            <a:ext cx="3047100" cy="295500"/>
          </a:xfrm>
          <a:prstGeom prst="rect">
            <a:avLst/>
          </a:prstGeom>
          <a:solidFill>
            <a:srgbClr val="7F7F7F"/>
          </a:solidFill>
          <a:ln cap="flat" cmpd="sng" w="9525">
            <a:solidFill>
              <a:srgbClr val="7F7F7F"/>
            </a:solidFill>
            <a:prstDash val="solid"/>
            <a:miter lim="800000"/>
            <a:headEnd len="sm" w="sm" type="none"/>
            <a:tailEnd len="sm" w="sm" type="none"/>
          </a:ln>
        </p:spPr>
        <p:txBody>
          <a:bodyPr anchorCtr="0" anchor="t" bIns="0" lIns="0" spcFirstLastPara="1" rIns="0" wrap="square" tIns="30500">
            <a:noAutofit/>
          </a:bodyPr>
          <a:lstStyle/>
          <a:p>
            <a:pPr indent="0" lvl="0" marL="0" marR="0" rtl="0" algn="ctr">
              <a:spcBef>
                <a:spcPts val="0"/>
              </a:spcBef>
              <a:spcAft>
                <a:spcPts val="0"/>
              </a:spcAft>
              <a:buNone/>
            </a:pPr>
            <a:r>
              <a:rPr b="1" i="0" lang="en" sz="1500" u="none" cap="none" strike="noStrike">
                <a:solidFill>
                  <a:schemeClr val="lt1"/>
                </a:solidFill>
                <a:latin typeface="SimHei"/>
                <a:ea typeface="SimHei"/>
                <a:cs typeface="SimHei"/>
                <a:sym typeface="SimHei"/>
              </a:rPr>
              <a:t>Knowledge</a:t>
            </a:r>
            <a:endParaRPr b="0" i="0" sz="1500" u="none" cap="none" strike="noStrike">
              <a:solidFill>
                <a:schemeClr val="lt1"/>
              </a:solidFill>
              <a:latin typeface="Arial"/>
              <a:ea typeface="Arial"/>
              <a:cs typeface="Arial"/>
              <a:sym typeface="Arial"/>
            </a:endParaRPr>
          </a:p>
        </p:txBody>
      </p:sp>
      <p:sp>
        <p:nvSpPr>
          <p:cNvPr id="260" name="Google Shape;260;p37"/>
          <p:cNvSpPr/>
          <p:nvPr/>
        </p:nvSpPr>
        <p:spPr>
          <a:xfrm>
            <a:off x="3265453" y="1876729"/>
            <a:ext cx="2953200" cy="295500"/>
          </a:xfrm>
          <a:prstGeom prst="rect">
            <a:avLst/>
          </a:prstGeom>
          <a:solidFill>
            <a:srgbClr val="F89745"/>
          </a:solidFill>
          <a:ln>
            <a:noFill/>
          </a:ln>
        </p:spPr>
        <p:txBody>
          <a:bodyPr anchorCtr="0" anchor="t" bIns="0" lIns="0" spcFirstLastPara="1" rIns="0" wrap="square" tIns="30500">
            <a:noAutofit/>
          </a:bodyPr>
          <a:lstStyle/>
          <a:p>
            <a:pPr indent="0" lvl="0" marL="0" marR="0" rtl="0" algn="ctr">
              <a:spcBef>
                <a:spcPts val="0"/>
              </a:spcBef>
              <a:spcAft>
                <a:spcPts val="0"/>
              </a:spcAft>
              <a:buNone/>
            </a:pPr>
            <a:r>
              <a:rPr b="1" i="0" lang="en" sz="1500" u="none" cap="none" strike="noStrike">
                <a:solidFill>
                  <a:schemeClr val="lt1"/>
                </a:solidFill>
                <a:latin typeface="SimHei"/>
                <a:ea typeface="SimHei"/>
                <a:cs typeface="SimHei"/>
                <a:sym typeface="SimHei"/>
              </a:rPr>
              <a:t>Generalization</a:t>
            </a:r>
            <a:endParaRPr b="1" i="0" sz="1500" u="none" cap="none" strike="noStrike">
              <a:solidFill>
                <a:schemeClr val="lt1"/>
              </a:solidFill>
              <a:latin typeface="SimHei"/>
              <a:ea typeface="SimHei"/>
              <a:cs typeface="SimHei"/>
              <a:sym typeface="SimHei"/>
            </a:endParaRPr>
          </a:p>
        </p:txBody>
      </p:sp>
      <p:sp>
        <p:nvSpPr>
          <p:cNvPr id="261" name="Google Shape;261;p37"/>
          <p:cNvSpPr/>
          <p:nvPr/>
        </p:nvSpPr>
        <p:spPr>
          <a:xfrm>
            <a:off x="6218602" y="1887799"/>
            <a:ext cx="2831100" cy="295500"/>
          </a:xfrm>
          <a:prstGeom prst="rect">
            <a:avLst/>
          </a:prstGeom>
          <a:solidFill>
            <a:schemeClr val="accent6"/>
          </a:solidFill>
          <a:ln cap="flat" cmpd="sng" w="9525">
            <a:solidFill>
              <a:schemeClr val="accent1"/>
            </a:solidFill>
            <a:prstDash val="solid"/>
            <a:miter lim="800000"/>
            <a:headEnd len="sm" w="sm" type="none"/>
            <a:tailEnd len="sm" w="sm" type="none"/>
          </a:ln>
        </p:spPr>
        <p:txBody>
          <a:bodyPr anchorCtr="0" anchor="t" bIns="0" lIns="0" spcFirstLastPara="1" rIns="0" wrap="square" tIns="30500">
            <a:noAutofit/>
          </a:bodyPr>
          <a:lstStyle/>
          <a:p>
            <a:pPr indent="0" lvl="0" marL="0" marR="0" rtl="0" algn="ctr">
              <a:spcBef>
                <a:spcPts val="0"/>
              </a:spcBef>
              <a:spcAft>
                <a:spcPts val="0"/>
              </a:spcAft>
              <a:buNone/>
            </a:pPr>
            <a:r>
              <a:rPr b="1" i="0" lang="en" sz="1500" u="none" cap="none" strike="noStrike">
                <a:solidFill>
                  <a:schemeClr val="lt1"/>
                </a:solidFill>
                <a:latin typeface="SimHei"/>
                <a:ea typeface="SimHei"/>
                <a:cs typeface="SimHei"/>
                <a:sym typeface="SimHei"/>
              </a:rPr>
              <a:t>Generation</a:t>
            </a:r>
            <a:endParaRPr b="1" i="0" sz="1500" u="none" cap="none" strike="noStrike">
              <a:solidFill>
                <a:schemeClr val="lt1"/>
              </a:solidFill>
              <a:latin typeface="SimHei"/>
              <a:ea typeface="SimHei"/>
              <a:cs typeface="SimHei"/>
              <a:sym typeface="SimHe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title"/>
          </p:nvPr>
        </p:nvSpPr>
        <p:spPr>
          <a:xfrm>
            <a:off x="448450" y="76194"/>
            <a:ext cx="7886700" cy="9942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3A7D22"/>
              </a:buClr>
              <a:buSzPts val="2700"/>
              <a:buFont typeface="Play"/>
              <a:buNone/>
            </a:pPr>
            <a:r>
              <a:rPr b="1" lang="en" sz="2700">
                <a:solidFill>
                  <a:srgbClr val="3A7D22"/>
                </a:solidFill>
              </a:rPr>
              <a:t>Challenges of Using LLMs Directly for S&amp;R</a:t>
            </a:r>
            <a:endParaRPr b="1" sz="2700">
              <a:solidFill>
                <a:srgbClr val="3A7D22"/>
              </a:solidFill>
            </a:endParaRPr>
          </a:p>
        </p:txBody>
      </p:sp>
      <p:sp>
        <p:nvSpPr>
          <p:cNvPr id="267" name="Google Shape;267;p38"/>
          <p:cNvSpPr txBox="1"/>
          <p:nvPr/>
        </p:nvSpPr>
        <p:spPr>
          <a:xfrm>
            <a:off x="433700" y="1040925"/>
            <a:ext cx="8950500" cy="3556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latin typeface="Times New Roman"/>
                <a:ea typeface="Times New Roman"/>
                <a:cs typeface="Times New Roman"/>
                <a:sym typeface="Times New Roman"/>
              </a:rPr>
              <a:t>Lack of domain specific knowledge</a:t>
            </a:r>
            <a:endParaRPr sz="2100">
              <a:solidFill>
                <a:schemeClr val="dk1"/>
              </a:solidFill>
              <a:latin typeface="Times New Roman"/>
              <a:ea typeface="Times New Roman"/>
              <a:cs typeface="Times New Roman"/>
              <a:sym typeface="Times New Roman"/>
            </a:endParaRPr>
          </a:p>
          <a:p>
            <a:pPr indent="-361950" lvl="1" marL="914400" rtl="0" algn="l">
              <a:lnSpc>
                <a:spcPct val="100000"/>
              </a:lnSpc>
              <a:spcBef>
                <a:spcPts val="0"/>
              </a:spcBef>
              <a:spcAft>
                <a:spcPts val="0"/>
              </a:spcAft>
              <a:buClr>
                <a:schemeClr val="dk1"/>
              </a:buClr>
              <a:buSzPts val="2100"/>
              <a:buChar char="○"/>
            </a:pPr>
            <a:r>
              <a:rPr lang="en" sz="2100">
                <a:solidFill>
                  <a:schemeClr val="dk1"/>
                </a:solidFill>
                <a:latin typeface="Times New Roman"/>
                <a:ea typeface="Times New Roman"/>
                <a:cs typeface="Times New Roman"/>
                <a:sym typeface="Times New Roman"/>
              </a:rPr>
              <a:t>Designed for general tasks but not for recommendation-specific tasks.</a:t>
            </a:r>
            <a:endParaRPr sz="2100">
              <a:solidFill>
                <a:schemeClr val="dk1"/>
              </a:solidFill>
              <a:latin typeface="Times New Roman"/>
              <a:ea typeface="Times New Roman"/>
              <a:cs typeface="Times New Roman"/>
              <a:sym typeface="Times New Roman"/>
            </a:endParaRPr>
          </a:p>
          <a:p>
            <a:pPr indent="-361950" lvl="1" marL="914400" rtl="0" algn="l">
              <a:lnSpc>
                <a:spcPct val="100000"/>
              </a:lnSpc>
              <a:spcBef>
                <a:spcPts val="0"/>
              </a:spcBef>
              <a:spcAft>
                <a:spcPts val="0"/>
              </a:spcAft>
              <a:buClr>
                <a:schemeClr val="dk1"/>
              </a:buClr>
              <a:buSzPts val="2100"/>
              <a:buChar char="○"/>
            </a:pPr>
            <a:r>
              <a:rPr lang="en" sz="2100">
                <a:solidFill>
                  <a:schemeClr val="dk1"/>
                </a:solidFill>
                <a:latin typeface="Times New Roman"/>
                <a:ea typeface="Times New Roman"/>
                <a:cs typeface="Times New Roman"/>
                <a:sym typeface="Times New Roman"/>
              </a:rPr>
              <a:t>Results in less accurate and non-personalized recommendations.</a:t>
            </a:r>
            <a:endParaRPr sz="2100">
              <a:solidFill>
                <a:schemeClr val="dk1"/>
              </a:solidFill>
            </a:endParaRPr>
          </a:p>
          <a:p>
            <a:pPr indent="0" lvl="0" marL="45720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361950" lvl="0" marL="457200" rtl="0" algn="l">
              <a:spcBef>
                <a:spcPts val="0"/>
              </a:spcBef>
              <a:spcAft>
                <a:spcPts val="0"/>
              </a:spcAft>
              <a:buClr>
                <a:schemeClr val="dk1"/>
              </a:buClr>
              <a:buSzPts val="2100"/>
              <a:buChar char="●"/>
            </a:pPr>
            <a:r>
              <a:rPr lang="en" sz="2100">
                <a:solidFill>
                  <a:schemeClr val="dk1"/>
                </a:solidFill>
                <a:latin typeface="Times New Roman"/>
                <a:ea typeface="Times New Roman"/>
                <a:cs typeface="Times New Roman"/>
                <a:sym typeface="Times New Roman"/>
              </a:rPr>
              <a:t>Difficulty in modeling personalized user behavior</a:t>
            </a:r>
            <a:endParaRPr b="1" sz="2100">
              <a:solidFill>
                <a:schemeClr val="dk1"/>
              </a:solidFill>
            </a:endParaRPr>
          </a:p>
          <a:p>
            <a:pPr indent="-361950" lvl="1" marL="914400" rtl="0" algn="l">
              <a:lnSpc>
                <a:spcPct val="100000"/>
              </a:lnSpc>
              <a:spcBef>
                <a:spcPts val="0"/>
              </a:spcBef>
              <a:spcAft>
                <a:spcPts val="0"/>
              </a:spcAft>
              <a:buClr>
                <a:schemeClr val="dk1"/>
              </a:buClr>
              <a:buSzPts val="2100"/>
              <a:buChar char="○"/>
            </a:pPr>
            <a:r>
              <a:rPr lang="en" sz="2100">
                <a:solidFill>
                  <a:schemeClr val="dk1"/>
                </a:solidFill>
                <a:latin typeface="Times New Roman"/>
                <a:ea typeface="Times New Roman"/>
                <a:cs typeface="Times New Roman"/>
                <a:sym typeface="Times New Roman"/>
              </a:rPr>
              <a:t>Doesn’t handle user-item interaction data (clicks, purchases) well.</a:t>
            </a:r>
            <a:endParaRPr sz="2100">
              <a:solidFill>
                <a:schemeClr val="dk1"/>
              </a:solidFill>
              <a:latin typeface="Times New Roman"/>
              <a:ea typeface="Times New Roman"/>
              <a:cs typeface="Times New Roman"/>
              <a:sym typeface="Times New Roman"/>
            </a:endParaRPr>
          </a:p>
          <a:p>
            <a:pPr indent="-361950" lvl="1" marL="914400" rtl="0" algn="l">
              <a:lnSpc>
                <a:spcPct val="100000"/>
              </a:lnSpc>
              <a:spcBef>
                <a:spcPts val="0"/>
              </a:spcBef>
              <a:spcAft>
                <a:spcPts val="0"/>
              </a:spcAft>
              <a:buClr>
                <a:schemeClr val="dk1"/>
              </a:buClr>
              <a:buSzPts val="2100"/>
              <a:buFont typeface="Times New Roman"/>
              <a:buChar char="○"/>
            </a:pPr>
            <a:r>
              <a:rPr lang="en" sz="2100">
                <a:solidFill>
                  <a:schemeClr val="dk1"/>
                </a:solidFill>
                <a:latin typeface="Times New Roman"/>
                <a:ea typeface="Times New Roman"/>
                <a:cs typeface="Times New Roman"/>
                <a:sym typeface="Times New Roman"/>
              </a:rPr>
              <a:t>Misses out on capturing dynamic patterns of user preferences over time.</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5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9"/>
          <p:cNvPicPr preferRelativeResize="0"/>
          <p:nvPr/>
        </p:nvPicPr>
        <p:blipFill rotWithShape="1">
          <a:blip r:embed="rId3">
            <a:alphaModFix/>
          </a:blip>
          <a:srcRect b="0" l="0" r="0" t="0"/>
          <a:stretch/>
        </p:blipFill>
        <p:spPr>
          <a:xfrm>
            <a:off x="1734040" y="2161306"/>
            <a:ext cx="5078240" cy="1828853"/>
          </a:xfrm>
          <a:prstGeom prst="rect">
            <a:avLst/>
          </a:prstGeom>
          <a:noFill/>
          <a:ln>
            <a:noFill/>
          </a:ln>
        </p:spPr>
      </p:pic>
      <p:sp>
        <p:nvSpPr>
          <p:cNvPr id="273" name="Google Shape;273;p39"/>
          <p:cNvSpPr txBox="1"/>
          <p:nvPr/>
        </p:nvSpPr>
        <p:spPr>
          <a:xfrm>
            <a:off x="302377" y="1028003"/>
            <a:ext cx="10203300" cy="449400"/>
          </a:xfrm>
          <a:prstGeom prst="rect">
            <a:avLst/>
          </a:prstGeom>
          <a:noFill/>
          <a:ln>
            <a:noFill/>
          </a:ln>
        </p:spPr>
        <p:txBody>
          <a:bodyPr anchorCtr="0" anchor="t" bIns="54850" lIns="109700" spcFirstLastPara="1" rIns="109700" wrap="square" tIns="54850">
            <a:spAutoFit/>
          </a:bodyPr>
          <a:lstStyle/>
          <a:p>
            <a:pPr indent="0" lvl="0" marL="0" marR="0" rtl="0" algn="l">
              <a:lnSpc>
                <a:spcPct val="150000"/>
              </a:lnSpc>
              <a:spcBef>
                <a:spcPts val="0"/>
              </a:spcBef>
              <a:spcAft>
                <a:spcPts val="0"/>
              </a:spcAft>
              <a:buNone/>
            </a:pPr>
            <a:r>
              <a:rPr b="0" i="0" lang="en" sz="2200" u="none" cap="none" strike="noStrike">
                <a:solidFill>
                  <a:schemeClr val="dk1"/>
                </a:solidFill>
                <a:latin typeface="Arial"/>
                <a:ea typeface="Arial"/>
                <a:cs typeface="Arial"/>
                <a:sym typeface="Arial"/>
              </a:rPr>
              <a:t>One example: LightGCN vs. ChatGPT for recommendation</a:t>
            </a:r>
            <a:endParaRPr b="0" i="0" sz="2200" u="none" cap="none" strike="noStrike">
              <a:solidFill>
                <a:srgbClr val="000000"/>
              </a:solidFill>
              <a:latin typeface="Arial"/>
              <a:ea typeface="Arial"/>
              <a:cs typeface="Arial"/>
              <a:sym typeface="Arial"/>
            </a:endParaRPr>
          </a:p>
        </p:txBody>
      </p:sp>
      <p:sp>
        <p:nvSpPr>
          <p:cNvPr id="274" name="Google Shape;274;p39"/>
          <p:cNvSpPr txBox="1"/>
          <p:nvPr>
            <p:ph type="title"/>
          </p:nvPr>
        </p:nvSpPr>
        <p:spPr>
          <a:xfrm>
            <a:off x="175532" y="63108"/>
            <a:ext cx="93006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A7D22"/>
              </a:buClr>
              <a:buSzPts val="2700"/>
              <a:buNone/>
            </a:pPr>
            <a:r>
              <a:rPr b="1" lang="en" sz="2700">
                <a:solidFill>
                  <a:srgbClr val="3A7D22"/>
                </a:solidFill>
              </a:rPr>
              <a:t>New Opportunities:  LLM-based Recommendation</a:t>
            </a:r>
            <a:endParaRPr b="1" sz="2700">
              <a:solidFill>
                <a:srgbClr val="3A7D22"/>
              </a:solidFill>
            </a:endParaRPr>
          </a:p>
        </p:txBody>
      </p:sp>
      <p:sp>
        <p:nvSpPr>
          <p:cNvPr id="275" name="Google Shape;275;p39"/>
          <p:cNvSpPr txBox="1"/>
          <p:nvPr/>
        </p:nvSpPr>
        <p:spPr>
          <a:xfrm>
            <a:off x="840012" y="1514975"/>
            <a:ext cx="6449100" cy="646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Arial"/>
              <a:buChar char="•"/>
            </a:pPr>
            <a:r>
              <a:rPr b="1" i="0" lang="en" sz="1600" u="none" cap="none" strike="noStrike">
                <a:solidFill>
                  <a:schemeClr val="dk1"/>
                </a:solidFill>
                <a:latin typeface="Arial"/>
                <a:ea typeface="Arial"/>
                <a:cs typeface="Arial"/>
                <a:sym typeface="Arial"/>
              </a:rPr>
              <a:t>LightGCN</a:t>
            </a:r>
            <a:r>
              <a:rPr b="0" i="0" lang="en" sz="1800" u="none" cap="none" strike="noStrike">
                <a:solidFill>
                  <a:schemeClr val="dk1"/>
                </a:solidFill>
                <a:latin typeface="Arial"/>
                <a:ea typeface="Arial"/>
                <a:cs typeface="Arial"/>
                <a:sym typeface="Arial"/>
              </a:rPr>
              <a:t>: a simple graph-based CF method</a:t>
            </a:r>
            <a:endParaRPr/>
          </a:p>
          <a:p>
            <a:pPr indent="-285750" lvl="0" marL="285750" marR="0" rtl="0" algn="l">
              <a:lnSpc>
                <a:spcPct val="100000"/>
              </a:lnSpc>
              <a:spcBef>
                <a:spcPts val="0"/>
              </a:spcBef>
              <a:spcAft>
                <a:spcPts val="0"/>
              </a:spcAft>
              <a:buClr>
                <a:srgbClr val="000000"/>
              </a:buClr>
              <a:buSzPts val="1600"/>
              <a:buFont typeface="Arial"/>
              <a:buChar char="•"/>
            </a:pPr>
            <a:r>
              <a:rPr b="1" i="0" lang="en" sz="1600" u="none" cap="none" strike="noStrike">
                <a:solidFill>
                  <a:schemeClr val="dk1"/>
                </a:solidFill>
                <a:latin typeface="Arial"/>
                <a:ea typeface="Arial"/>
                <a:cs typeface="Arial"/>
                <a:sym typeface="Arial"/>
              </a:rPr>
              <a:t>ChatGPT</a:t>
            </a:r>
            <a:r>
              <a:rPr b="0" i="0" lang="en" sz="1800" u="none" cap="none" strike="noStrike">
                <a:solidFill>
                  <a:schemeClr val="dk1"/>
                </a:solidFill>
                <a:latin typeface="Arial"/>
                <a:ea typeface="Arial"/>
                <a:cs typeface="Arial"/>
                <a:sym typeface="Arial"/>
              </a:rPr>
              <a:t>: directly leverage ChatGPT for recommendation </a:t>
            </a:r>
            <a:endParaRPr b="0" i="0" sz="1800" u="none" cap="none" strike="noStrike">
              <a:solidFill>
                <a:schemeClr val="dk1"/>
              </a:solidFill>
              <a:latin typeface="Arial"/>
              <a:ea typeface="Arial"/>
              <a:cs typeface="Arial"/>
              <a:sym typeface="Arial"/>
            </a:endParaRPr>
          </a:p>
        </p:txBody>
      </p:sp>
      <p:sp>
        <p:nvSpPr>
          <p:cNvPr id="276" name="Google Shape;276;p39"/>
          <p:cNvSpPr txBox="1"/>
          <p:nvPr/>
        </p:nvSpPr>
        <p:spPr>
          <a:xfrm>
            <a:off x="840012" y="4115497"/>
            <a:ext cx="8209800" cy="585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The much smaller LightGCN delivers more effective recommendations than ChatGPT </a:t>
            </a:r>
            <a:endParaRPr/>
          </a:p>
          <a:p>
            <a:pPr indent="-285750" lvl="0" marL="28575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Wee need to enhance LLM-based recommendation</a:t>
            </a:r>
            <a:endParaRPr b="0" i="0" sz="1600" u="none" cap="none" strike="noStrike">
              <a:solidFill>
                <a:schemeClr val="dk1"/>
              </a:solidFill>
              <a:latin typeface="Arial"/>
              <a:ea typeface="Arial"/>
              <a:cs typeface="Arial"/>
              <a:sym typeface="Arial"/>
            </a:endParaRPr>
          </a:p>
        </p:txBody>
      </p:sp>
      <p:sp>
        <p:nvSpPr>
          <p:cNvPr id="277" name="Google Shape;277;p39"/>
          <p:cNvSpPr txBox="1"/>
          <p:nvPr/>
        </p:nvSpPr>
        <p:spPr>
          <a:xfrm>
            <a:off x="840012" y="4825610"/>
            <a:ext cx="70512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Arial"/>
                <a:ea typeface="Arial"/>
                <a:cs typeface="Arial"/>
                <a:sym typeface="Arial"/>
              </a:rPr>
              <a:t>Ren, et. al. Representation Learning with Large Language Models for Recommendation. WWW 2024.</a:t>
            </a:r>
            <a:endParaRPr b="0" i="0" sz="1100" u="none" cap="none" strike="noStrike">
              <a:solidFill>
                <a:srgbClr val="7F7F7F"/>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0"/>
          <p:cNvSpPr txBox="1"/>
          <p:nvPr>
            <p:ph idx="1" type="body"/>
          </p:nvPr>
        </p:nvSpPr>
        <p:spPr>
          <a:xfrm>
            <a:off x="167164" y="672465"/>
            <a:ext cx="8930400" cy="32640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2100"/>
              <a:buFont typeface="Noto Sans Symbols"/>
              <a:buNone/>
            </a:pPr>
            <a:r>
              <a:rPr lang="en">
                <a:latin typeface="Times New Roman"/>
                <a:ea typeface="Times New Roman"/>
                <a:cs typeface="Times New Roman"/>
                <a:sym typeface="Times New Roman"/>
              </a:rPr>
              <a:t>Objective: Equip the LLM with the necessary knowledge and task-specific format to understand user preferences and item characteristics in recommendations.</a:t>
            </a:r>
            <a:endParaRPr/>
          </a:p>
        </p:txBody>
      </p:sp>
      <p:sp>
        <p:nvSpPr>
          <p:cNvPr id="284" name="Google Shape;284;p40"/>
          <p:cNvSpPr txBox="1"/>
          <p:nvPr/>
        </p:nvSpPr>
        <p:spPr>
          <a:xfrm>
            <a:off x="167164" y="63283"/>
            <a:ext cx="7775700" cy="526500"/>
          </a:xfrm>
          <a:prstGeom prst="rect">
            <a:avLst/>
          </a:prstGeom>
          <a:noFill/>
          <a:ln>
            <a:noFill/>
          </a:ln>
        </p:spPr>
        <p:txBody>
          <a:bodyPr anchorCtr="0" anchor="t" bIns="54850" lIns="109700" spcFirstLastPara="1" rIns="109700" wrap="square" tIns="54850">
            <a:spAutoFit/>
          </a:bodyPr>
          <a:lstStyle/>
          <a:p>
            <a:pPr indent="0" lvl="0" marL="0" marR="0" rtl="0" algn="l">
              <a:lnSpc>
                <a:spcPct val="110000"/>
              </a:lnSpc>
              <a:spcBef>
                <a:spcPts val="0"/>
              </a:spcBef>
              <a:spcAft>
                <a:spcPts val="0"/>
              </a:spcAft>
              <a:buClr>
                <a:srgbClr val="3A7D22"/>
              </a:buClr>
              <a:buSzPts val="2700"/>
              <a:buFont typeface="Calibri"/>
              <a:buNone/>
            </a:pPr>
            <a:r>
              <a:rPr b="1" i="0" lang="en" sz="2700" u="none" cap="none" strike="noStrike">
                <a:solidFill>
                  <a:srgbClr val="3A7D22"/>
                </a:solidFill>
                <a:latin typeface="Calibri"/>
                <a:ea typeface="Calibri"/>
                <a:cs typeface="Calibri"/>
                <a:sym typeface="Calibri"/>
              </a:rPr>
              <a:t>LLM Post Training for Recommendation</a:t>
            </a:r>
            <a:endParaRPr sz="1100"/>
          </a:p>
        </p:txBody>
      </p:sp>
      <p:sp>
        <p:nvSpPr>
          <p:cNvPr id="285" name="Google Shape;285;p40"/>
          <p:cNvSpPr txBox="1"/>
          <p:nvPr/>
        </p:nvSpPr>
        <p:spPr>
          <a:xfrm>
            <a:off x="213836" y="1521619"/>
            <a:ext cx="70929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800" u="none" cap="none" strike="noStrike">
                <a:solidFill>
                  <a:schemeClr val="dk1"/>
                </a:solidFill>
                <a:latin typeface="Times New Roman"/>
                <a:ea typeface="Times New Roman"/>
                <a:cs typeface="Times New Roman"/>
                <a:sym typeface="Times New Roman"/>
              </a:rPr>
              <a:t>Supervised Fine-Tuning: TALLRec[1], BIGRec[2]</a:t>
            </a:r>
            <a:endParaRPr sz="1100"/>
          </a:p>
        </p:txBody>
      </p:sp>
      <p:pic>
        <p:nvPicPr>
          <p:cNvPr id="286" name="Google Shape;286;p40"/>
          <p:cNvPicPr preferRelativeResize="0"/>
          <p:nvPr/>
        </p:nvPicPr>
        <p:blipFill rotWithShape="1">
          <a:blip r:embed="rId3">
            <a:alphaModFix/>
          </a:blip>
          <a:srcRect b="6607" l="5563" r="5555" t="5642"/>
          <a:stretch/>
        </p:blipFill>
        <p:spPr>
          <a:xfrm>
            <a:off x="461010" y="2155984"/>
            <a:ext cx="3354228" cy="1572101"/>
          </a:xfrm>
          <a:prstGeom prst="rect">
            <a:avLst/>
          </a:prstGeom>
          <a:noFill/>
          <a:ln>
            <a:noFill/>
          </a:ln>
        </p:spPr>
      </p:pic>
      <p:pic>
        <p:nvPicPr>
          <p:cNvPr id="287" name="Google Shape;287;p40"/>
          <p:cNvPicPr preferRelativeResize="0"/>
          <p:nvPr/>
        </p:nvPicPr>
        <p:blipFill rotWithShape="1">
          <a:blip r:embed="rId4">
            <a:alphaModFix/>
          </a:blip>
          <a:srcRect b="0" l="0" r="0" t="0"/>
          <a:stretch/>
        </p:blipFill>
        <p:spPr>
          <a:xfrm>
            <a:off x="3880878" y="2618917"/>
            <a:ext cx="5106338" cy="866897"/>
          </a:xfrm>
          <a:prstGeom prst="rect">
            <a:avLst/>
          </a:prstGeom>
          <a:noFill/>
          <a:ln>
            <a:noFill/>
          </a:ln>
        </p:spPr>
      </p:pic>
      <p:sp>
        <p:nvSpPr>
          <p:cNvPr id="288" name="Google Shape;288;p40"/>
          <p:cNvSpPr txBox="1"/>
          <p:nvPr/>
        </p:nvSpPr>
        <p:spPr>
          <a:xfrm>
            <a:off x="123082" y="4177663"/>
            <a:ext cx="9680100" cy="449400"/>
          </a:xfrm>
          <a:prstGeom prst="rect">
            <a:avLst/>
          </a:prstGeom>
          <a:noFill/>
          <a:ln>
            <a:noFill/>
          </a:ln>
        </p:spPr>
        <p:txBody>
          <a:bodyPr anchorCtr="0" anchor="t" bIns="54850" lIns="109700" spcFirstLastPara="1" rIns="109700" wrap="square" tIns="54850">
            <a:spAutoFit/>
          </a:bodyPr>
          <a:lstStyle/>
          <a:p>
            <a:pPr indent="0" lvl="0" marL="0" marR="0" rtl="0" algn="l">
              <a:spcBef>
                <a:spcPts val="0"/>
              </a:spcBef>
              <a:spcAft>
                <a:spcPts val="0"/>
              </a:spcAft>
              <a:buClr>
                <a:schemeClr val="dk1"/>
              </a:buClr>
              <a:buSzPts val="1100"/>
              <a:buFont typeface="Arial"/>
              <a:buNone/>
            </a:pPr>
            <a:r>
              <a:rPr i="1" lang="en" sz="1100">
                <a:solidFill>
                  <a:schemeClr val="dk1"/>
                </a:solidFill>
                <a:latin typeface="Arial"/>
                <a:ea typeface="Arial"/>
                <a:cs typeface="Arial"/>
                <a:sym typeface="Arial"/>
              </a:rPr>
              <a:t>[1] Keqin Bao et al. TALLRec: An Effective and Efficient Tuning Framework to Align Large Language Model with Recommendation. In Recsys 2023.</a:t>
            </a:r>
            <a:endParaRPr sz="1100"/>
          </a:p>
          <a:p>
            <a:pPr indent="0" lvl="0" marL="0" marR="0" rtl="0" algn="l">
              <a:spcBef>
                <a:spcPts val="0"/>
              </a:spcBef>
              <a:spcAft>
                <a:spcPts val="0"/>
              </a:spcAft>
              <a:buClr>
                <a:schemeClr val="dk1"/>
              </a:buClr>
              <a:buSzPts val="1100"/>
              <a:buFont typeface="Arial"/>
              <a:buNone/>
            </a:pPr>
            <a:r>
              <a:rPr i="1" lang="en" sz="1100">
                <a:solidFill>
                  <a:schemeClr val="dk1"/>
                </a:solidFill>
                <a:latin typeface="Arial"/>
                <a:ea typeface="Arial"/>
                <a:cs typeface="Arial"/>
                <a:sym typeface="Arial"/>
              </a:rPr>
              <a:t>[2] Keqin Bao et al. A Bi-Step Grounding Paradigm for Large Language Models in Recommendation Systems. In ACM TORS.</a:t>
            </a:r>
            <a:endParaRPr sz="2000">
              <a:solidFill>
                <a:schemeClr val="dk1"/>
              </a:solidFill>
              <a:latin typeface="Garamond"/>
              <a:ea typeface="Garamond"/>
              <a:cs typeface="Garamond"/>
              <a:sym typeface="Garamond"/>
            </a:endParaRPr>
          </a:p>
        </p:txBody>
      </p:sp>
      <p:sp>
        <p:nvSpPr>
          <p:cNvPr id="289" name="Google Shape;289;p40"/>
          <p:cNvSpPr txBox="1"/>
          <p:nvPr/>
        </p:nvSpPr>
        <p:spPr>
          <a:xfrm>
            <a:off x="512921" y="3803333"/>
            <a:ext cx="41625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chemeClr val="dk1"/>
                </a:solidFill>
                <a:latin typeface="Arial"/>
                <a:ea typeface="Arial"/>
                <a:cs typeface="Arial"/>
                <a:sym typeface="Arial"/>
              </a:rPr>
              <a:t>Limitations: Ignore the Preference Order </a:t>
            </a:r>
            <a:endParaRPr sz="1100"/>
          </a:p>
        </p:txBody>
      </p:sp>
      <p:cxnSp>
        <p:nvCxnSpPr>
          <p:cNvPr id="290" name="Google Shape;290;p40"/>
          <p:cNvCxnSpPr/>
          <p:nvPr/>
        </p:nvCxnSpPr>
        <p:spPr>
          <a:xfrm>
            <a:off x="4323874" y="3961924"/>
            <a:ext cx="310500" cy="0"/>
          </a:xfrm>
          <a:prstGeom prst="straightConnector1">
            <a:avLst/>
          </a:prstGeom>
          <a:noFill/>
          <a:ln cap="flat" cmpd="sng" w="28575">
            <a:solidFill>
              <a:schemeClr val="dk1"/>
            </a:solidFill>
            <a:prstDash val="solid"/>
            <a:miter lim="800000"/>
            <a:headEnd len="sm" w="sm" type="none"/>
            <a:tailEnd len="med" w="med" type="stealth"/>
          </a:ln>
        </p:spPr>
      </p:cxnSp>
      <p:sp>
        <p:nvSpPr>
          <p:cNvPr id="291" name="Google Shape;291;p40"/>
          <p:cNvSpPr txBox="1"/>
          <p:nvPr/>
        </p:nvSpPr>
        <p:spPr>
          <a:xfrm>
            <a:off x="4675346" y="3803333"/>
            <a:ext cx="43908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FF0000"/>
                </a:solidFill>
                <a:latin typeface="Arial"/>
                <a:ea typeface="Arial"/>
                <a:cs typeface="Arial"/>
                <a:sym typeface="Arial"/>
              </a:rPr>
              <a:t>Highlight the Need for Preference Alignment</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1"/>
          <p:cNvSpPr txBox="1"/>
          <p:nvPr>
            <p:ph idx="1" type="body"/>
          </p:nvPr>
        </p:nvSpPr>
        <p:spPr>
          <a:xfrm>
            <a:off x="323850" y="769144"/>
            <a:ext cx="8686800" cy="32640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None/>
            </a:pPr>
            <a:r>
              <a:rPr lang="en" sz="2400">
                <a:latin typeface="Times New Roman"/>
                <a:ea typeface="Times New Roman"/>
                <a:cs typeface="Times New Roman"/>
                <a:sym typeface="Times New Roman"/>
              </a:rPr>
              <a:t>Objective: To train the LLMs to rank candidates by learning the ordinal relationships in user preference data.</a:t>
            </a:r>
            <a:endParaRPr/>
          </a:p>
        </p:txBody>
      </p:sp>
      <p:sp>
        <p:nvSpPr>
          <p:cNvPr id="298" name="Google Shape;298;p41"/>
          <p:cNvSpPr txBox="1"/>
          <p:nvPr/>
        </p:nvSpPr>
        <p:spPr>
          <a:xfrm>
            <a:off x="258924" y="171572"/>
            <a:ext cx="7775700" cy="526500"/>
          </a:xfrm>
          <a:prstGeom prst="rect">
            <a:avLst/>
          </a:prstGeom>
          <a:noFill/>
          <a:ln>
            <a:noFill/>
          </a:ln>
        </p:spPr>
        <p:txBody>
          <a:bodyPr anchorCtr="0" anchor="t" bIns="54850" lIns="109700" spcFirstLastPara="1" rIns="109700" wrap="square" tIns="54850">
            <a:spAutoFit/>
          </a:bodyPr>
          <a:lstStyle/>
          <a:p>
            <a:pPr indent="0" lvl="0" marL="0" marR="0" rtl="0" algn="l">
              <a:lnSpc>
                <a:spcPct val="110000"/>
              </a:lnSpc>
              <a:spcBef>
                <a:spcPts val="0"/>
              </a:spcBef>
              <a:spcAft>
                <a:spcPts val="0"/>
              </a:spcAft>
              <a:buClr>
                <a:srgbClr val="3A7D22"/>
              </a:buClr>
              <a:buSzPts val="2700"/>
              <a:buFont typeface="Calibri"/>
              <a:buNone/>
            </a:pPr>
            <a:r>
              <a:rPr b="1" lang="en" sz="2700">
                <a:solidFill>
                  <a:srgbClr val="3A7D22"/>
                </a:solidFill>
                <a:latin typeface="Calibri"/>
                <a:ea typeface="Calibri"/>
                <a:cs typeface="Calibri"/>
                <a:sym typeface="Calibri"/>
              </a:rPr>
              <a:t>Preference Alignment</a:t>
            </a:r>
            <a:endParaRPr sz="1100"/>
          </a:p>
        </p:txBody>
      </p:sp>
      <p:sp>
        <p:nvSpPr>
          <p:cNvPr id="299" name="Google Shape;299;p41"/>
          <p:cNvSpPr txBox="1"/>
          <p:nvPr/>
        </p:nvSpPr>
        <p:spPr>
          <a:xfrm>
            <a:off x="409575" y="1646396"/>
            <a:ext cx="457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Key Challenges:</a:t>
            </a:r>
            <a:endParaRPr sz="1100"/>
          </a:p>
        </p:txBody>
      </p:sp>
      <p:sp>
        <p:nvSpPr>
          <p:cNvPr id="300" name="Google Shape;300;p41"/>
          <p:cNvSpPr txBox="1"/>
          <p:nvPr/>
        </p:nvSpPr>
        <p:spPr>
          <a:xfrm>
            <a:off x="409575" y="2099310"/>
            <a:ext cx="3612900" cy="145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1500"/>
              <a:buFont typeface="Arial"/>
              <a:buNone/>
            </a:pPr>
            <a:r>
              <a:rPr b="1" lang="en" sz="1500">
                <a:solidFill>
                  <a:schemeClr val="dk1"/>
                </a:solidFill>
                <a:latin typeface="Arial"/>
                <a:ea typeface="Arial"/>
                <a:cs typeface="Arial"/>
                <a:sym typeface="Arial"/>
              </a:rPr>
              <a:t>Sample Quality: </a:t>
            </a:r>
            <a:endParaRPr sz="1100"/>
          </a:p>
          <a:p>
            <a:pPr indent="0" lvl="0" marL="0" marR="0" rtl="0" algn="l">
              <a:spcBef>
                <a:spcPts val="0"/>
              </a:spcBef>
              <a:spcAft>
                <a:spcPts val="0"/>
              </a:spcAft>
              <a:buClr>
                <a:schemeClr val="dk1"/>
              </a:buClr>
              <a:buSzPts val="1500"/>
              <a:buFont typeface="Arial"/>
              <a:buNone/>
            </a:pPr>
            <a:r>
              <a:rPr lang="en" sz="1500">
                <a:solidFill>
                  <a:schemeClr val="dk1"/>
                </a:solidFill>
                <a:latin typeface="Arial"/>
                <a:ea typeface="Arial"/>
                <a:cs typeface="Arial"/>
                <a:sym typeface="Arial"/>
              </a:rPr>
              <a:t>Effective training requires mining hard negatives, as most random samples offer trivial learning value.</a:t>
            </a:r>
            <a:endParaRPr sz="15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500"/>
              <a:buFont typeface="Arial"/>
              <a:buNone/>
            </a:pPr>
            <a:r>
              <a:t/>
            </a:r>
            <a:endParaRPr b="1" sz="15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p:txBody>
      </p:sp>
      <p:sp>
        <p:nvSpPr>
          <p:cNvPr id="301" name="Google Shape;301;p41"/>
          <p:cNvSpPr txBox="1"/>
          <p:nvPr/>
        </p:nvSpPr>
        <p:spPr>
          <a:xfrm>
            <a:off x="4395788" y="2038350"/>
            <a:ext cx="4315200" cy="992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1500"/>
              <a:buFont typeface="Arial"/>
              <a:buNone/>
            </a:pPr>
            <a:r>
              <a:rPr b="1" lang="en" sz="1500">
                <a:solidFill>
                  <a:schemeClr val="dk1"/>
                </a:solidFill>
                <a:latin typeface="Arial"/>
                <a:ea typeface="Arial"/>
                <a:cs typeface="Arial"/>
                <a:sym typeface="Arial"/>
              </a:rPr>
              <a:t>Multiple Negative Preference:</a:t>
            </a:r>
            <a:endParaRPr sz="1100"/>
          </a:p>
          <a:p>
            <a:pPr indent="0" lvl="0" marL="0" marR="0" rtl="0" algn="l">
              <a:spcBef>
                <a:spcPts val="0"/>
              </a:spcBef>
              <a:spcAft>
                <a:spcPts val="0"/>
              </a:spcAft>
              <a:buClr>
                <a:schemeClr val="dk1"/>
              </a:buClr>
              <a:buSzPts val="1500"/>
              <a:buFont typeface="Arial"/>
              <a:buNone/>
            </a:pPr>
            <a:r>
              <a:rPr lang="en" sz="1500">
                <a:solidFill>
                  <a:schemeClr val="dk1"/>
                </a:solidFill>
                <a:latin typeface="Arial"/>
                <a:ea typeface="Arial"/>
                <a:cs typeface="Arial"/>
                <a:sym typeface="Arial"/>
              </a:rPr>
              <a:t>In real-world, a preferred item is often superior not just to one alternative, but to a whole set of competitive candidates simultaneously.</a:t>
            </a:r>
            <a:endParaRPr sz="1500">
              <a:solidFill>
                <a:schemeClr val="dk1"/>
              </a:solidFill>
              <a:latin typeface="Arial"/>
              <a:ea typeface="Arial"/>
              <a:cs typeface="Arial"/>
              <a:sym typeface="Arial"/>
            </a:endParaRPr>
          </a:p>
        </p:txBody>
      </p:sp>
      <p:pic>
        <p:nvPicPr>
          <p:cNvPr descr="ChatGPT Image 2025年7月28日 22_18_48" id="302" name="Google Shape;302;p41"/>
          <p:cNvPicPr preferRelativeResize="0"/>
          <p:nvPr/>
        </p:nvPicPr>
        <p:blipFill rotWithShape="1">
          <a:blip r:embed="rId3">
            <a:alphaModFix/>
          </a:blip>
          <a:srcRect b="0" l="0" r="0" t="0"/>
          <a:stretch/>
        </p:blipFill>
        <p:spPr>
          <a:xfrm>
            <a:off x="5447348" y="3140393"/>
            <a:ext cx="1818322" cy="1818322"/>
          </a:xfrm>
          <a:prstGeom prst="rect">
            <a:avLst/>
          </a:prstGeom>
          <a:noFill/>
          <a:ln>
            <a:noFill/>
          </a:ln>
        </p:spPr>
      </p:pic>
      <p:grpSp>
        <p:nvGrpSpPr>
          <p:cNvPr id="303" name="Google Shape;303;p41"/>
          <p:cNvGrpSpPr/>
          <p:nvPr/>
        </p:nvGrpSpPr>
        <p:grpSpPr>
          <a:xfrm>
            <a:off x="1266825" y="3274695"/>
            <a:ext cx="1676400" cy="1676400"/>
            <a:chOff x="2860" y="6645"/>
            <a:chExt cx="3520" cy="3520"/>
          </a:xfrm>
        </p:grpSpPr>
        <p:pic>
          <p:nvPicPr>
            <p:cNvPr descr="ChatGPT Image 2025年7月28日 22_21_08" id="304" name="Google Shape;304;p41"/>
            <p:cNvPicPr preferRelativeResize="0"/>
            <p:nvPr/>
          </p:nvPicPr>
          <p:blipFill rotWithShape="1">
            <a:blip r:embed="rId4">
              <a:alphaModFix/>
            </a:blip>
            <a:srcRect b="0" l="0" r="0" t="0"/>
            <a:stretch/>
          </p:blipFill>
          <p:spPr>
            <a:xfrm>
              <a:off x="2860" y="6645"/>
              <a:ext cx="3520" cy="3520"/>
            </a:xfrm>
            <a:prstGeom prst="rect">
              <a:avLst/>
            </a:prstGeom>
            <a:noFill/>
            <a:ln>
              <a:noFill/>
            </a:ln>
          </p:spPr>
        </p:pic>
        <p:pic>
          <p:nvPicPr>
            <p:cNvPr id="305" name="Google Shape;305;p41"/>
            <p:cNvPicPr preferRelativeResize="0"/>
            <p:nvPr/>
          </p:nvPicPr>
          <p:blipFill rotWithShape="1">
            <a:blip r:embed="rId5">
              <a:alphaModFix/>
            </a:blip>
            <a:srcRect b="0" l="0" r="0" t="0"/>
            <a:stretch/>
          </p:blipFill>
          <p:spPr>
            <a:xfrm>
              <a:off x="5100" y="7455"/>
              <a:ext cx="320" cy="300"/>
            </a:xfrm>
            <a:prstGeom prst="rect">
              <a:avLst/>
            </a:prstGeom>
            <a:noFill/>
            <a:ln>
              <a:noFill/>
            </a:ln>
          </p:spPr>
        </p:pic>
        <p:pic>
          <p:nvPicPr>
            <p:cNvPr id="306" name="Google Shape;306;p41"/>
            <p:cNvPicPr preferRelativeResize="0"/>
            <p:nvPr/>
          </p:nvPicPr>
          <p:blipFill rotWithShape="1">
            <a:blip r:embed="rId5">
              <a:alphaModFix/>
            </a:blip>
            <a:srcRect b="0" l="0" r="0" t="0"/>
            <a:stretch/>
          </p:blipFill>
          <p:spPr>
            <a:xfrm>
              <a:off x="5500" y="8045"/>
              <a:ext cx="320" cy="300"/>
            </a:xfrm>
            <a:prstGeom prst="rect">
              <a:avLst/>
            </a:prstGeom>
            <a:noFill/>
            <a:ln>
              <a:noFill/>
            </a:ln>
          </p:spPr>
        </p:pic>
        <p:pic>
          <p:nvPicPr>
            <p:cNvPr id="307" name="Google Shape;307;p41"/>
            <p:cNvPicPr preferRelativeResize="0"/>
            <p:nvPr/>
          </p:nvPicPr>
          <p:blipFill rotWithShape="1">
            <a:blip r:embed="rId5">
              <a:alphaModFix/>
            </a:blip>
            <a:srcRect b="0" l="0" r="0" t="0"/>
            <a:stretch/>
          </p:blipFill>
          <p:spPr>
            <a:xfrm>
              <a:off x="5500" y="7595"/>
              <a:ext cx="320" cy="300"/>
            </a:xfrm>
            <a:prstGeom prst="rect">
              <a:avLst/>
            </a:prstGeom>
            <a:noFill/>
            <a:ln>
              <a:noFill/>
            </a:ln>
          </p:spPr>
        </p:pic>
        <p:pic>
          <p:nvPicPr>
            <p:cNvPr id="308" name="Google Shape;308;p41"/>
            <p:cNvPicPr preferRelativeResize="0"/>
            <p:nvPr/>
          </p:nvPicPr>
          <p:blipFill rotWithShape="1">
            <a:blip r:embed="rId5">
              <a:alphaModFix/>
            </a:blip>
            <a:srcRect b="0" l="0" r="0" t="0"/>
            <a:stretch/>
          </p:blipFill>
          <p:spPr>
            <a:xfrm>
              <a:off x="5300" y="8430"/>
              <a:ext cx="320" cy="300"/>
            </a:xfrm>
            <a:prstGeom prst="rect">
              <a:avLst/>
            </a:prstGeom>
            <a:noFill/>
            <a:ln>
              <a:noFill/>
            </a:ln>
          </p:spPr>
        </p:pic>
        <p:pic>
          <p:nvPicPr>
            <p:cNvPr id="309" name="Google Shape;309;p41"/>
            <p:cNvPicPr preferRelativeResize="0"/>
            <p:nvPr/>
          </p:nvPicPr>
          <p:blipFill rotWithShape="1">
            <a:blip r:embed="rId5">
              <a:alphaModFix/>
            </a:blip>
            <a:srcRect b="0" l="0" r="0" t="0"/>
            <a:stretch/>
          </p:blipFill>
          <p:spPr>
            <a:xfrm>
              <a:off x="4980" y="9265"/>
              <a:ext cx="320" cy="300"/>
            </a:xfrm>
            <a:prstGeom prst="rect">
              <a:avLst/>
            </a:prstGeom>
            <a:noFill/>
            <a:ln>
              <a:noFill/>
            </a:ln>
          </p:spPr>
        </p:pic>
        <p:pic>
          <p:nvPicPr>
            <p:cNvPr id="310" name="Google Shape;310;p41"/>
            <p:cNvPicPr preferRelativeResize="0"/>
            <p:nvPr/>
          </p:nvPicPr>
          <p:blipFill rotWithShape="1">
            <a:blip r:embed="rId5">
              <a:alphaModFix/>
            </a:blip>
            <a:srcRect b="0" l="0" r="0" t="0"/>
            <a:stretch/>
          </p:blipFill>
          <p:spPr>
            <a:xfrm>
              <a:off x="5700" y="8551"/>
              <a:ext cx="320" cy="300"/>
            </a:xfrm>
            <a:prstGeom prst="rect">
              <a:avLst/>
            </a:prstGeom>
            <a:noFill/>
            <a:ln>
              <a:noFill/>
            </a:ln>
          </p:spPr>
        </p:pic>
        <p:pic>
          <p:nvPicPr>
            <p:cNvPr id="311" name="Google Shape;311;p41"/>
            <p:cNvPicPr preferRelativeResize="0"/>
            <p:nvPr/>
          </p:nvPicPr>
          <p:blipFill rotWithShape="1">
            <a:blip r:embed="rId5">
              <a:alphaModFix/>
            </a:blip>
            <a:srcRect b="0" l="0" r="0" t="0"/>
            <a:stretch/>
          </p:blipFill>
          <p:spPr>
            <a:xfrm>
              <a:off x="5620" y="7354"/>
              <a:ext cx="320" cy="300"/>
            </a:xfrm>
            <a:prstGeom prst="rect">
              <a:avLst/>
            </a:prstGeom>
            <a:noFill/>
            <a:ln>
              <a:noFill/>
            </a:ln>
          </p:spPr>
        </p:pic>
        <p:pic>
          <p:nvPicPr>
            <p:cNvPr id="312" name="Google Shape;312;p41"/>
            <p:cNvPicPr preferRelativeResize="0"/>
            <p:nvPr/>
          </p:nvPicPr>
          <p:blipFill rotWithShape="1">
            <a:blip r:embed="rId5">
              <a:alphaModFix/>
            </a:blip>
            <a:srcRect b="0" l="0" r="0" t="0"/>
            <a:stretch/>
          </p:blipFill>
          <p:spPr>
            <a:xfrm>
              <a:off x="3280" y="9032"/>
              <a:ext cx="320" cy="300"/>
            </a:xfrm>
            <a:prstGeom prst="rect">
              <a:avLst/>
            </a:prstGeom>
            <a:noFill/>
            <a:ln>
              <a:noFill/>
            </a:ln>
          </p:spPr>
        </p:pic>
        <p:pic>
          <p:nvPicPr>
            <p:cNvPr id="313" name="Google Shape;313;p41"/>
            <p:cNvPicPr preferRelativeResize="0"/>
            <p:nvPr/>
          </p:nvPicPr>
          <p:blipFill rotWithShape="1">
            <a:blip r:embed="rId5">
              <a:alphaModFix/>
            </a:blip>
            <a:srcRect b="0" l="0" r="0" t="0"/>
            <a:stretch/>
          </p:blipFill>
          <p:spPr>
            <a:xfrm>
              <a:off x="3940" y="9265"/>
              <a:ext cx="320" cy="30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2"/>
          <p:cNvSpPr txBox="1"/>
          <p:nvPr/>
        </p:nvSpPr>
        <p:spPr>
          <a:xfrm>
            <a:off x="94332" y="187584"/>
            <a:ext cx="8477100" cy="526500"/>
          </a:xfrm>
          <a:prstGeom prst="rect">
            <a:avLst/>
          </a:prstGeom>
          <a:noFill/>
          <a:ln>
            <a:noFill/>
          </a:ln>
        </p:spPr>
        <p:txBody>
          <a:bodyPr anchorCtr="0" anchor="t" bIns="54850" lIns="109700" spcFirstLastPara="1" rIns="109700" wrap="square" tIns="54850">
            <a:spAutoFit/>
          </a:bodyPr>
          <a:lstStyle/>
          <a:p>
            <a:pPr indent="0" lvl="0" marL="0" marR="0" rtl="0" algn="l">
              <a:lnSpc>
                <a:spcPct val="110000"/>
              </a:lnSpc>
              <a:spcBef>
                <a:spcPts val="0"/>
              </a:spcBef>
              <a:spcAft>
                <a:spcPts val="0"/>
              </a:spcAft>
              <a:buClr>
                <a:srgbClr val="3A7D22"/>
              </a:buClr>
              <a:buSzPts val="2700"/>
              <a:buFont typeface="Calibri"/>
              <a:buNone/>
            </a:pPr>
            <a:r>
              <a:rPr b="1" lang="en" sz="2700">
                <a:solidFill>
                  <a:srgbClr val="3A7D22"/>
                </a:solidFill>
                <a:latin typeface="Calibri"/>
                <a:ea typeface="Calibri"/>
                <a:cs typeface="Calibri"/>
                <a:sym typeface="Calibri"/>
              </a:rPr>
              <a:t>Our Approach: Softmax-DPO for Preference Alignment</a:t>
            </a:r>
            <a:endParaRPr sz="1100"/>
          </a:p>
        </p:txBody>
      </p:sp>
      <p:grpSp>
        <p:nvGrpSpPr>
          <p:cNvPr id="320" name="Google Shape;320;p42"/>
          <p:cNvGrpSpPr/>
          <p:nvPr/>
        </p:nvGrpSpPr>
        <p:grpSpPr>
          <a:xfrm>
            <a:off x="-95793" y="1013357"/>
            <a:ext cx="9290421" cy="1922111"/>
            <a:chOff x="102125" y="228600"/>
            <a:chExt cx="8914240" cy="1844283"/>
          </a:xfrm>
        </p:grpSpPr>
        <p:pic>
          <p:nvPicPr>
            <p:cNvPr id="321" name="Google Shape;321;p42" title="Screenshot 2025-08-02 at 1.38.12 AM.png"/>
            <p:cNvPicPr preferRelativeResize="0"/>
            <p:nvPr/>
          </p:nvPicPr>
          <p:blipFill>
            <a:blip r:embed="rId3">
              <a:alphaModFix/>
            </a:blip>
            <a:stretch>
              <a:fillRect/>
            </a:stretch>
          </p:blipFill>
          <p:spPr>
            <a:xfrm>
              <a:off x="102125" y="228600"/>
              <a:ext cx="4469875" cy="1835226"/>
            </a:xfrm>
            <a:prstGeom prst="rect">
              <a:avLst/>
            </a:prstGeom>
            <a:noFill/>
            <a:ln>
              <a:noFill/>
            </a:ln>
          </p:spPr>
        </p:pic>
        <p:pic>
          <p:nvPicPr>
            <p:cNvPr id="322" name="Google Shape;322;p42" title="Screenshot 2025-08-02 at 1.38.35 AM.png"/>
            <p:cNvPicPr preferRelativeResize="0"/>
            <p:nvPr/>
          </p:nvPicPr>
          <p:blipFill>
            <a:blip r:embed="rId4">
              <a:alphaModFix/>
            </a:blip>
            <a:stretch>
              <a:fillRect/>
            </a:stretch>
          </p:blipFill>
          <p:spPr>
            <a:xfrm>
              <a:off x="4965114" y="316498"/>
              <a:ext cx="4051251" cy="1756384"/>
            </a:xfrm>
            <a:prstGeom prst="rect">
              <a:avLst/>
            </a:prstGeom>
            <a:noFill/>
            <a:ln>
              <a:noFill/>
            </a:ln>
          </p:spPr>
        </p:pic>
        <p:cxnSp>
          <p:nvCxnSpPr>
            <p:cNvPr id="323" name="Google Shape;323;p42"/>
            <p:cNvCxnSpPr/>
            <p:nvPr/>
          </p:nvCxnSpPr>
          <p:spPr>
            <a:xfrm flipH="1" rot="10800000">
              <a:off x="4465430" y="1251333"/>
              <a:ext cx="545700" cy="1500"/>
            </a:xfrm>
            <a:prstGeom prst="straightConnector1">
              <a:avLst/>
            </a:prstGeom>
            <a:noFill/>
            <a:ln cap="flat" cmpd="sng" w="29775">
              <a:solidFill>
                <a:schemeClr val="dk2"/>
              </a:solidFill>
              <a:prstDash val="solid"/>
              <a:round/>
              <a:headEnd len="med" w="med" type="none"/>
              <a:tailEnd len="med" w="med" type="triangle"/>
            </a:ln>
          </p:spPr>
        </p:cxnSp>
      </p:grpSp>
      <p:sp>
        <p:nvSpPr>
          <p:cNvPr id="324" name="Google Shape;324;p42"/>
          <p:cNvSpPr txBox="1"/>
          <p:nvPr/>
        </p:nvSpPr>
        <p:spPr>
          <a:xfrm>
            <a:off x="361025" y="3189725"/>
            <a:ext cx="9008700" cy="15459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Char char="●"/>
            </a:pPr>
            <a:r>
              <a:rPr lang="en" sz="2100">
                <a:solidFill>
                  <a:schemeClr val="dk1"/>
                </a:solidFill>
              </a:rPr>
              <a:t>Encode query, clients, jobs, and talent features into the prompt.</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Calculate probability distribution over the entire candidates.</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Use DPO loss function to reward the positive </a:t>
            </a:r>
            <a:r>
              <a:rPr lang="en" sz="2100">
                <a:solidFill>
                  <a:schemeClr val="dk1"/>
                </a:solidFill>
              </a:rPr>
              <a:t>candidate</a:t>
            </a:r>
            <a:r>
              <a:rPr lang="en" sz="2100">
                <a:solidFill>
                  <a:schemeClr val="dk1"/>
                </a:solidFill>
              </a:rPr>
              <a:t> over </a:t>
            </a:r>
            <a:endParaRPr sz="2100">
              <a:solidFill>
                <a:schemeClr val="dk1"/>
              </a:solidFill>
            </a:endParaRPr>
          </a:p>
          <a:p>
            <a:pPr indent="0" lvl="0" marL="457200" rtl="0" algn="l">
              <a:spcBef>
                <a:spcPts val="0"/>
              </a:spcBef>
              <a:spcAft>
                <a:spcPts val="0"/>
              </a:spcAft>
              <a:buNone/>
            </a:pPr>
            <a:r>
              <a:rPr lang="en" sz="2100">
                <a:solidFill>
                  <a:schemeClr val="dk1"/>
                </a:solidFill>
              </a:rPr>
              <a:t>negative ones.</a:t>
            </a:r>
            <a:endParaRPr sz="21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3"/>
          <p:cNvSpPr txBox="1"/>
          <p:nvPr/>
        </p:nvSpPr>
        <p:spPr>
          <a:xfrm>
            <a:off x="94332" y="187584"/>
            <a:ext cx="8477100" cy="526500"/>
          </a:xfrm>
          <a:prstGeom prst="rect">
            <a:avLst/>
          </a:prstGeom>
          <a:noFill/>
          <a:ln>
            <a:noFill/>
          </a:ln>
        </p:spPr>
        <p:txBody>
          <a:bodyPr anchorCtr="0" anchor="t" bIns="54850" lIns="109700" spcFirstLastPara="1" rIns="109700" wrap="square" tIns="54850">
            <a:spAutoFit/>
          </a:bodyPr>
          <a:lstStyle/>
          <a:p>
            <a:pPr indent="0" lvl="0" marL="0" rtl="0" algn="l">
              <a:lnSpc>
                <a:spcPct val="125000"/>
              </a:lnSpc>
              <a:spcBef>
                <a:spcPts val="0"/>
              </a:spcBef>
              <a:spcAft>
                <a:spcPts val="0"/>
              </a:spcAft>
              <a:buClr>
                <a:srgbClr val="14A800"/>
              </a:buClr>
              <a:buSzPts val="2700"/>
              <a:buFont typeface="Noto Sans Symbols"/>
              <a:buNone/>
            </a:pPr>
            <a:r>
              <a:rPr b="1" lang="en" sz="2700">
                <a:solidFill>
                  <a:srgbClr val="3A7D22"/>
                </a:solidFill>
                <a:latin typeface="Calibri"/>
                <a:ea typeface="Calibri"/>
                <a:cs typeface="Calibri"/>
                <a:sym typeface="Calibri"/>
              </a:rPr>
              <a:t>Example Prompt Format (Inference Input)</a:t>
            </a:r>
            <a:endParaRPr sz="1100"/>
          </a:p>
        </p:txBody>
      </p:sp>
      <p:pic>
        <p:nvPicPr>
          <p:cNvPr id="331" name="Google Shape;331;p43" title="Screenshot 2025-08-02 at 2.27.48 AM.png"/>
          <p:cNvPicPr preferRelativeResize="0"/>
          <p:nvPr/>
        </p:nvPicPr>
        <p:blipFill>
          <a:blip r:embed="rId3">
            <a:alphaModFix/>
          </a:blip>
          <a:stretch>
            <a:fillRect/>
          </a:stretch>
        </p:blipFill>
        <p:spPr>
          <a:xfrm>
            <a:off x="533400" y="714075"/>
            <a:ext cx="7833708" cy="4429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4"/>
          <p:cNvSpPr txBox="1"/>
          <p:nvPr/>
        </p:nvSpPr>
        <p:spPr>
          <a:xfrm>
            <a:off x="94332" y="187584"/>
            <a:ext cx="8477100" cy="526500"/>
          </a:xfrm>
          <a:prstGeom prst="rect">
            <a:avLst/>
          </a:prstGeom>
          <a:noFill/>
          <a:ln>
            <a:noFill/>
          </a:ln>
        </p:spPr>
        <p:txBody>
          <a:bodyPr anchorCtr="0" anchor="t" bIns="54850" lIns="109700" spcFirstLastPara="1" rIns="109700" wrap="square" tIns="54850">
            <a:spAutoFit/>
          </a:bodyPr>
          <a:lstStyle/>
          <a:p>
            <a:pPr indent="0" lvl="0" marL="0" marR="0" rtl="0" algn="l">
              <a:lnSpc>
                <a:spcPct val="110000"/>
              </a:lnSpc>
              <a:spcBef>
                <a:spcPts val="0"/>
              </a:spcBef>
              <a:spcAft>
                <a:spcPts val="0"/>
              </a:spcAft>
              <a:buClr>
                <a:srgbClr val="3A7D22"/>
              </a:buClr>
              <a:buSzPts val="2700"/>
              <a:buFont typeface="Calibri"/>
              <a:buNone/>
            </a:pPr>
            <a:r>
              <a:rPr b="1" lang="en" sz="2700">
                <a:solidFill>
                  <a:srgbClr val="3A7D22"/>
                </a:solidFill>
                <a:latin typeface="Calibri"/>
                <a:ea typeface="Calibri"/>
                <a:cs typeface="Calibri"/>
                <a:sym typeface="Calibri"/>
              </a:rPr>
              <a:t>S-DPO (Multi-negative Sampling)</a:t>
            </a:r>
            <a:r>
              <a:rPr lang="en" sz="2100">
                <a:solidFill>
                  <a:schemeClr val="dk1"/>
                </a:solidFill>
              </a:rPr>
              <a:t> </a:t>
            </a:r>
            <a:r>
              <a:rPr b="1" lang="en" sz="2700">
                <a:solidFill>
                  <a:srgbClr val="3A7D22"/>
                </a:solidFill>
                <a:latin typeface="Calibri"/>
                <a:ea typeface="Calibri"/>
                <a:cs typeface="Calibri"/>
                <a:sym typeface="Calibri"/>
              </a:rPr>
              <a:t>Preference Alignment</a:t>
            </a:r>
            <a:endParaRPr sz="1100"/>
          </a:p>
        </p:txBody>
      </p:sp>
      <p:sp>
        <p:nvSpPr>
          <p:cNvPr id="338" name="Google Shape;338;p44"/>
          <p:cNvSpPr txBox="1"/>
          <p:nvPr/>
        </p:nvSpPr>
        <p:spPr>
          <a:xfrm>
            <a:off x="489075" y="1061250"/>
            <a:ext cx="8253600" cy="15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chemeClr val="dk1"/>
                </a:solidFill>
              </a:rPr>
              <a:t>S-DPO (Multi-negative Sampling):  Include hard-negatives (impressed but no hired) and soft-negatives (random samples and in-batch negatives)</a:t>
            </a:r>
            <a:endParaRPr sz="2100">
              <a:solidFill>
                <a:schemeClr val="dk1"/>
              </a:solidFill>
            </a:endParaRPr>
          </a:p>
          <a:p>
            <a:pPr indent="0" lvl="0" marL="0" rtl="0" algn="l">
              <a:lnSpc>
                <a:spcPct val="115000"/>
              </a:lnSpc>
              <a:spcBef>
                <a:spcPts val="0"/>
              </a:spcBef>
              <a:spcAft>
                <a:spcPts val="0"/>
              </a:spcAft>
              <a:buNone/>
            </a:pPr>
            <a:r>
              <a:t/>
            </a:r>
            <a:endParaRPr sz="1350">
              <a:solidFill>
                <a:schemeClr val="dk1"/>
              </a:solidFill>
            </a:endParaRPr>
          </a:p>
        </p:txBody>
      </p:sp>
      <p:pic>
        <p:nvPicPr>
          <p:cNvPr id="339" name="Google Shape;339;p44" title="Screenshot 2025-08-01 at 11.58.27 PM.png"/>
          <p:cNvPicPr preferRelativeResize="0"/>
          <p:nvPr/>
        </p:nvPicPr>
        <p:blipFill>
          <a:blip r:embed="rId3">
            <a:alphaModFix/>
          </a:blip>
          <a:stretch>
            <a:fillRect/>
          </a:stretch>
        </p:blipFill>
        <p:spPr>
          <a:xfrm>
            <a:off x="533400" y="2264250"/>
            <a:ext cx="6814449" cy="1278750"/>
          </a:xfrm>
          <a:prstGeom prst="rect">
            <a:avLst/>
          </a:prstGeom>
          <a:noFill/>
          <a:ln>
            <a:noFill/>
          </a:ln>
        </p:spPr>
      </p:pic>
      <p:sp>
        <p:nvSpPr>
          <p:cNvPr id="340" name="Google Shape;340;p44"/>
          <p:cNvSpPr txBox="1"/>
          <p:nvPr/>
        </p:nvSpPr>
        <p:spPr>
          <a:xfrm>
            <a:off x="975975" y="3752775"/>
            <a:ext cx="7464900" cy="5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100">
                <a:solidFill>
                  <a:schemeClr val="dk1"/>
                </a:solidFill>
              </a:rPr>
              <a:t>Where      and      represent the relevance scores calculated for positive and negative j, respectively.</a:t>
            </a:r>
            <a:endParaRPr i="1" sz="2100">
              <a:solidFill>
                <a:schemeClr val="dk1"/>
              </a:solidFill>
            </a:endParaRPr>
          </a:p>
        </p:txBody>
      </p:sp>
      <p:pic>
        <p:nvPicPr>
          <p:cNvPr id="341" name="Google Shape;341;p44" title="Screenshot 2025-08-02 at 1.18.48 AM.png"/>
          <p:cNvPicPr preferRelativeResize="0"/>
          <p:nvPr/>
        </p:nvPicPr>
        <p:blipFill>
          <a:blip r:embed="rId4">
            <a:alphaModFix/>
          </a:blip>
          <a:stretch>
            <a:fillRect/>
          </a:stretch>
        </p:blipFill>
        <p:spPr>
          <a:xfrm>
            <a:off x="1851559" y="3844834"/>
            <a:ext cx="416595" cy="330825"/>
          </a:xfrm>
          <a:prstGeom prst="rect">
            <a:avLst/>
          </a:prstGeom>
          <a:noFill/>
          <a:ln>
            <a:noFill/>
          </a:ln>
        </p:spPr>
      </p:pic>
      <p:pic>
        <p:nvPicPr>
          <p:cNvPr id="342" name="Google Shape;342;p44" title="Screenshot 2025-08-02 at 1.18.53 AM.png"/>
          <p:cNvPicPr preferRelativeResize="0"/>
          <p:nvPr/>
        </p:nvPicPr>
        <p:blipFill>
          <a:blip r:embed="rId5">
            <a:alphaModFix/>
          </a:blip>
          <a:stretch>
            <a:fillRect/>
          </a:stretch>
        </p:blipFill>
        <p:spPr>
          <a:xfrm>
            <a:off x="2840159" y="3875516"/>
            <a:ext cx="341163" cy="330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b="1" lang="en" sz="2700">
                <a:solidFill>
                  <a:srgbClr val="3A7D22"/>
                </a:solidFill>
              </a:rPr>
              <a:t>Outline</a:t>
            </a:r>
            <a:endParaRPr/>
          </a:p>
        </p:txBody>
      </p:sp>
      <p:sp>
        <p:nvSpPr>
          <p:cNvPr id="140" name="Google Shape;140;p27"/>
          <p:cNvSpPr txBox="1"/>
          <p:nvPr/>
        </p:nvSpPr>
        <p:spPr>
          <a:xfrm>
            <a:off x="827524" y="1453075"/>
            <a:ext cx="8185200" cy="2170200"/>
          </a:xfrm>
          <a:prstGeom prst="rect">
            <a:avLst/>
          </a:prstGeom>
          <a:noFill/>
          <a:ln>
            <a:noFill/>
          </a:ln>
        </p:spPr>
        <p:txBody>
          <a:bodyPr anchorCtr="0" anchor="t" bIns="45700" lIns="91425" spcFirstLastPara="1" rIns="91425" wrap="square" tIns="45700">
            <a:spAutoFit/>
          </a:bodyPr>
          <a:lstStyle/>
          <a:p>
            <a:pPr indent="-304800" lvl="0" marL="285750" marR="0" rtl="0" algn="l">
              <a:lnSpc>
                <a:spcPct val="100000"/>
              </a:lnSpc>
              <a:spcBef>
                <a:spcPts val="0"/>
              </a:spcBef>
              <a:spcAft>
                <a:spcPts val="0"/>
              </a:spcAft>
              <a:buClr>
                <a:schemeClr val="dk1"/>
              </a:buClr>
              <a:buSzPts val="2700"/>
              <a:buChar char="•"/>
            </a:pPr>
            <a:r>
              <a:rPr lang="en" sz="2700">
                <a:solidFill>
                  <a:schemeClr val="dk1"/>
                </a:solidFill>
              </a:rPr>
              <a:t>Background</a:t>
            </a:r>
            <a:endParaRPr sz="2700">
              <a:solidFill>
                <a:schemeClr val="dk1"/>
              </a:solidFill>
            </a:endParaRPr>
          </a:p>
          <a:p>
            <a:pPr indent="-304800" lvl="0" marL="285750" marR="0" rtl="0" algn="l">
              <a:lnSpc>
                <a:spcPct val="100000"/>
              </a:lnSpc>
              <a:spcBef>
                <a:spcPts val="0"/>
              </a:spcBef>
              <a:spcAft>
                <a:spcPts val="0"/>
              </a:spcAft>
              <a:buClr>
                <a:schemeClr val="dk1"/>
              </a:buClr>
              <a:buSzPts val="2700"/>
              <a:buChar char="•"/>
            </a:pPr>
            <a:r>
              <a:rPr lang="en" sz="2700">
                <a:solidFill>
                  <a:schemeClr val="dk1"/>
                </a:solidFill>
              </a:rPr>
              <a:t>Multi-tasking deep learning and Multiple </a:t>
            </a:r>
            <a:r>
              <a:rPr lang="en" sz="2700">
                <a:solidFill>
                  <a:schemeClr val="dk1"/>
                </a:solidFill>
              </a:rPr>
              <a:t>objective</a:t>
            </a:r>
            <a:r>
              <a:rPr lang="en" sz="2700">
                <a:solidFill>
                  <a:schemeClr val="dk1"/>
                </a:solidFill>
              </a:rPr>
              <a:t> Optimization</a:t>
            </a:r>
            <a:endParaRPr sz="2700">
              <a:solidFill>
                <a:schemeClr val="dk1"/>
              </a:solidFill>
            </a:endParaRPr>
          </a:p>
          <a:p>
            <a:pPr indent="-304800" lvl="0" marL="285750" marR="0" rtl="0" algn="l">
              <a:lnSpc>
                <a:spcPct val="100000"/>
              </a:lnSpc>
              <a:spcBef>
                <a:spcPts val="0"/>
              </a:spcBef>
              <a:spcAft>
                <a:spcPts val="0"/>
              </a:spcAft>
              <a:buClr>
                <a:schemeClr val="dk1"/>
              </a:buClr>
              <a:buSzPts val="2700"/>
              <a:buChar char="•"/>
            </a:pPr>
            <a:r>
              <a:rPr lang="en" sz="2700">
                <a:solidFill>
                  <a:schemeClr val="dk1"/>
                </a:solidFill>
              </a:rPr>
              <a:t>DPO</a:t>
            </a:r>
            <a:r>
              <a:rPr i="0" lang="en" sz="2700" u="none" cap="none" strike="noStrike">
                <a:solidFill>
                  <a:schemeClr val="dk1"/>
                </a:solidFill>
              </a:rPr>
              <a:t>-based Search &amp; </a:t>
            </a:r>
            <a:r>
              <a:rPr lang="en" sz="2700">
                <a:solidFill>
                  <a:schemeClr val="dk1"/>
                </a:solidFill>
              </a:rPr>
              <a:t>R</a:t>
            </a:r>
            <a:r>
              <a:rPr i="0" lang="en" sz="2700" u="none" cap="none" strike="noStrike">
                <a:solidFill>
                  <a:schemeClr val="dk1"/>
                </a:solidFill>
              </a:rPr>
              <a:t>ecommendation model</a:t>
            </a:r>
            <a:endParaRPr i="0" sz="2700" u="none" cap="none" strike="noStrike">
              <a:solidFill>
                <a:schemeClr val="dk1"/>
              </a:solidFill>
            </a:endParaRPr>
          </a:p>
          <a:p>
            <a:pPr indent="-304800" lvl="0" marL="285750" marR="0" rtl="0" algn="l">
              <a:lnSpc>
                <a:spcPct val="100000"/>
              </a:lnSpc>
              <a:spcBef>
                <a:spcPts val="0"/>
              </a:spcBef>
              <a:spcAft>
                <a:spcPts val="0"/>
              </a:spcAft>
              <a:buClr>
                <a:schemeClr val="dk1"/>
              </a:buClr>
              <a:buSzPts val="2700"/>
              <a:buChar char="•"/>
            </a:pPr>
            <a:r>
              <a:rPr lang="en" sz="2700">
                <a:solidFill>
                  <a:schemeClr val="dk1"/>
                </a:solidFill>
              </a:rPr>
              <a:t>Future Work</a:t>
            </a:r>
            <a:endParaRPr sz="27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nvSpPr>
        <p:spPr>
          <a:xfrm>
            <a:off x="94332" y="187584"/>
            <a:ext cx="8477100" cy="526500"/>
          </a:xfrm>
          <a:prstGeom prst="rect">
            <a:avLst/>
          </a:prstGeom>
          <a:noFill/>
          <a:ln>
            <a:noFill/>
          </a:ln>
        </p:spPr>
        <p:txBody>
          <a:bodyPr anchorCtr="0" anchor="t" bIns="54850" lIns="109700" spcFirstLastPara="1" rIns="109700" wrap="square" tIns="54850">
            <a:spAutoFit/>
          </a:bodyPr>
          <a:lstStyle/>
          <a:p>
            <a:pPr indent="0" lvl="0" marL="0" marR="0" rtl="0" algn="l">
              <a:lnSpc>
                <a:spcPct val="110000"/>
              </a:lnSpc>
              <a:spcBef>
                <a:spcPts val="0"/>
              </a:spcBef>
              <a:spcAft>
                <a:spcPts val="0"/>
              </a:spcAft>
              <a:buClr>
                <a:srgbClr val="3A7D22"/>
              </a:buClr>
              <a:buSzPts val="2700"/>
              <a:buFont typeface="Calibri"/>
              <a:buNone/>
            </a:pPr>
            <a:r>
              <a:rPr b="1" lang="en" sz="2700">
                <a:solidFill>
                  <a:srgbClr val="3A7D22"/>
                </a:solidFill>
                <a:latin typeface="Calibri"/>
                <a:ea typeface="Calibri"/>
                <a:cs typeface="Calibri"/>
                <a:sym typeface="Calibri"/>
              </a:rPr>
              <a:t>Margin-aware</a:t>
            </a:r>
            <a:r>
              <a:rPr lang="en" sz="2100">
                <a:solidFill>
                  <a:schemeClr val="dk1"/>
                </a:solidFill>
              </a:rPr>
              <a:t> </a:t>
            </a:r>
            <a:r>
              <a:rPr b="1" lang="en" sz="2700">
                <a:solidFill>
                  <a:srgbClr val="3A7D22"/>
                </a:solidFill>
                <a:latin typeface="Calibri"/>
                <a:ea typeface="Calibri"/>
                <a:cs typeface="Calibri"/>
                <a:sym typeface="Calibri"/>
              </a:rPr>
              <a:t>Preference Alignment</a:t>
            </a:r>
            <a:endParaRPr sz="1100"/>
          </a:p>
        </p:txBody>
      </p:sp>
      <p:sp>
        <p:nvSpPr>
          <p:cNvPr id="349" name="Google Shape;349;p45"/>
          <p:cNvSpPr txBox="1"/>
          <p:nvPr/>
        </p:nvSpPr>
        <p:spPr>
          <a:xfrm>
            <a:off x="489075" y="1061250"/>
            <a:ext cx="8253600" cy="299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chemeClr val="dk1"/>
                </a:solidFill>
              </a:rPr>
              <a:t>M</a:t>
            </a:r>
            <a:r>
              <a:rPr lang="en" sz="2100">
                <a:solidFill>
                  <a:schemeClr val="dk1"/>
                </a:solidFill>
              </a:rPr>
              <a:t>argin-aware:  </a:t>
            </a:r>
            <a:r>
              <a:rPr lang="en" sz="2100">
                <a:solidFill>
                  <a:schemeClr val="dk1"/>
                </a:solidFill>
              </a:rPr>
              <a:t>Separates preferred from rejected candidates more clearly and significantly enhances the discriminative power of the model</a:t>
            </a:r>
            <a:endParaRPr sz="2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2100">
              <a:solidFill>
                <a:schemeClr val="dk1"/>
              </a:solidFill>
            </a:endParaRPr>
          </a:p>
          <a:p>
            <a:pPr indent="0" lvl="0" marL="0" rtl="0" algn="l">
              <a:lnSpc>
                <a:spcPct val="115000"/>
              </a:lnSpc>
              <a:spcBef>
                <a:spcPts val="0"/>
              </a:spcBef>
              <a:spcAft>
                <a:spcPts val="0"/>
              </a:spcAft>
              <a:buNone/>
            </a:pPr>
            <a:r>
              <a:t/>
            </a:r>
            <a:endParaRPr sz="2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2100">
              <a:solidFill>
                <a:schemeClr val="dk1"/>
              </a:solidFill>
            </a:endParaRPr>
          </a:p>
          <a:p>
            <a:pPr indent="0" lvl="0" marL="457200" rtl="0" algn="l">
              <a:lnSpc>
                <a:spcPct val="115000"/>
              </a:lnSpc>
              <a:spcBef>
                <a:spcPts val="0"/>
              </a:spcBef>
              <a:spcAft>
                <a:spcPts val="0"/>
              </a:spcAft>
              <a:buNone/>
            </a:pPr>
            <a:r>
              <a:t/>
            </a:r>
            <a:endParaRPr sz="2100">
              <a:solidFill>
                <a:schemeClr val="dk1"/>
              </a:solidFill>
            </a:endParaRPr>
          </a:p>
          <a:p>
            <a:pPr indent="0" lvl="0" marL="0" rtl="0" algn="l">
              <a:lnSpc>
                <a:spcPct val="115000"/>
              </a:lnSpc>
              <a:spcBef>
                <a:spcPts val="0"/>
              </a:spcBef>
              <a:spcAft>
                <a:spcPts val="0"/>
              </a:spcAft>
              <a:buNone/>
            </a:pPr>
            <a:r>
              <a:t/>
            </a:r>
            <a:endParaRPr sz="1350">
              <a:solidFill>
                <a:schemeClr val="dk1"/>
              </a:solidFill>
            </a:endParaRPr>
          </a:p>
        </p:txBody>
      </p:sp>
      <p:sp>
        <p:nvSpPr>
          <p:cNvPr id="350" name="Google Shape;350;p45"/>
          <p:cNvSpPr txBox="1"/>
          <p:nvPr/>
        </p:nvSpPr>
        <p:spPr>
          <a:xfrm>
            <a:off x="975975" y="3600375"/>
            <a:ext cx="7464900" cy="5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100">
                <a:solidFill>
                  <a:schemeClr val="dk1"/>
                </a:solidFill>
              </a:rPr>
              <a:t>Where the hyperparameter 𝛿 explicitly specifies the desired minimum score separation</a:t>
            </a:r>
            <a:endParaRPr i="1" sz="2100">
              <a:solidFill>
                <a:schemeClr val="dk1"/>
              </a:solidFill>
            </a:endParaRPr>
          </a:p>
        </p:txBody>
      </p:sp>
      <p:pic>
        <p:nvPicPr>
          <p:cNvPr id="351" name="Google Shape;351;p45" title="Screenshot 2025-08-02 at 12.18.51 AM.png"/>
          <p:cNvPicPr preferRelativeResize="0"/>
          <p:nvPr/>
        </p:nvPicPr>
        <p:blipFill>
          <a:blip r:embed="rId3">
            <a:alphaModFix/>
          </a:blip>
          <a:stretch>
            <a:fillRect/>
          </a:stretch>
        </p:blipFill>
        <p:spPr>
          <a:xfrm>
            <a:off x="1095375" y="2266950"/>
            <a:ext cx="6209751" cy="1252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6"/>
          <p:cNvSpPr txBox="1"/>
          <p:nvPr/>
        </p:nvSpPr>
        <p:spPr>
          <a:xfrm>
            <a:off x="94332" y="187584"/>
            <a:ext cx="8477100" cy="526500"/>
          </a:xfrm>
          <a:prstGeom prst="rect">
            <a:avLst/>
          </a:prstGeom>
          <a:noFill/>
          <a:ln>
            <a:noFill/>
          </a:ln>
        </p:spPr>
        <p:txBody>
          <a:bodyPr anchorCtr="0" anchor="t" bIns="54850" lIns="109700" spcFirstLastPara="1" rIns="109700" wrap="square" tIns="54850">
            <a:spAutoFit/>
          </a:bodyPr>
          <a:lstStyle/>
          <a:p>
            <a:pPr indent="0" lvl="0" marL="0" marR="0" rtl="0" algn="l">
              <a:lnSpc>
                <a:spcPct val="110000"/>
              </a:lnSpc>
              <a:spcBef>
                <a:spcPts val="0"/>
              </a:spcBef>
              <a:spcAft>
                <a:spcPts val="0"/>
              </a:spcAft>
              <a:buClr>
                <a:srgbClr val="3A7D22"/>
              </a:buClr>
              <a:buSzPts val="2700"/>
              <a:buFont typeface="Calibri"/>
              <a:buNone/>
            </a:pPr>
            <a:r>
              <a:rPr b="1" lang="en" sz="2700">
                <a:solidFill>
                  <a:srgbClr val="3A7D22"/>
                </a:solidFill>
                <a:latin typeface="Calibri"/>
                <a:ea typeface="Calibri"/>
                <a:cs typeface="Calibri"/>
                <a:sym typeface="Calibri"/>
              </a:rPr>
              <a:t>β-DPO (Adaptive Calibration)</a:t>
            </a:r>
            <a:r>
              <a:rPr lang="en" sz="2100">
                <a:solidFill>
                  <a:schemeClr val="dk1"/>
                </a:solidFill>
              </a:rPr>
              <a:t> </a:t>
            </a:r>
            <a:r>
              <a:rPr b="1" lang="en" sz="2700">
                <a:solidFill>
                  <a:srgbClr val="3A7D22"/>
                </a:solidFill>
                <a:latin typeface="Calibri"/>
                <a:ea typeface="Calibri"/>
                <a:cs typeface="Calibri"/>
                <a:sym typeface="Calibri"/>
              </a:rPr>
              <a:t>Preference Alignment</a:t>
            </a:r>
            <a:endParaRPr sz="1100"/>
          </a:p>
        </p:txBody>
      </p:sp>
      <p:sp>
        <p:nvSpPr>
          <p:cNvPr id="358" name="Google Shape;358;p46"/>
          <p:cNvSpPr txBox="1"/>
          <p:nvPr/>
        </p:nvSpPr>
        <p:spPr>
          <a:xfrm>
            <a:off x="-196725" y="832650"/>
            <a:ext cx="8253600" cy="1507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2100">
                <a:solidFill>
                  <a:schemeClr val="dk1"/>
                </a:solidFill>
              </a:rPr>
              <a:t>β-DPO (Adaptive Calibration)</a:t>
            </a:r>
            <a:r>
              <a:rPr lang="en" sz="2100">
                <a:solidFill>
                  <a:schemeClr val="dk1"/>
                </a:solidFill>
              </a:rPr>
              <a:t>:</a:t>
            </a:r>
            <a:r>
              <a:rPr lang="en" sz="2100">
                <a:solidFill>
                  <a:schemeClr val="dk1"/>
                </a:solidFill>
              </a:rPr>
              <a:t>  apply weights to dynamically adjust the contribution of each training instance, e.g., GSV-weighted or user-segment weighted.</a:t>
            </a:r>
            <a:endParaRPr sz="2100">
              <a:solidFill>
                <a:schemeClr val="dk1"/>
              </a:solidFill>
            </a:endParaRPr>
          </a:p>
          <a:p>
            <a:pPr indent="0" lvl="0" marL="0" rtl="0" algn="l">
              <a:lnSpc>
                <a:spcPct val="115000"/>
              </a:lnSpc>
              <a:spcBef>
                <a:spcPts val="0"/>
              </a:spcBef>
              <a:spcAft>
                <a:spcPts val="0"/>
              </a:spcAft>
              <a:buNone/>
            </a:pPr>
            <a:r>
              <a:t/>
            </a:r>
            <a:endParaRPr sz="1350">
              <a:solidFill>
                <a:schemeClr val="dk1"/>
              </a:solidFill>
            </a:endParaRPr>
          </a:p>
        </p:txBody>
      </p:sp>
      <p:pic>
        <p:nvPicPr>
          <p:cNvPr id="359" name="Google Shape;359;p46" title="Screenshot 2025-08-02 at 1.29.23 AM.png"/>
          <p:cNvPicPr preferRelativeResize="0"/>
          <p:nvPr/>
        </p:nvPicPr>
        <p:blipFill>
          <a:blip r:embed="rId3">
            <a:alphaModFix/>
          </a:blip>
          <a:stretch>
            <a:fillRect/>
          </a:stretch>
        </p:blipFill>
        <p:spPr>
          <a:xfrm>
            <a:off x="2362200" y="2111850"/>
            <a:ext cx="2902865" cy="526500"/>
          </a:xfrm>
          <a:prstGeom prst="rect">
            <a:avLst/>
          </a:prstGeom>
          <a:noFill/>
          <a:ln>
            <a:noFill/>
          </a:ln>
        </p:spPr>
      </p:pic>
      <p:sp>
        <p:nvSpPr>
          <p:cNvPr id="360" name="Google Shape;360;p46"/>
          <p:cNvSpPr txBox="1"/>
          <p:nvPr/>
        </p:nvSpPr>
        <p:spPr>
          <a:xfrm>
            <a:off x="388775" y="3063325"/>
            <a:ext cx="67194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rPr>
              <a:t>Finally, the total loss function is</a:t>
            </a:r>
            <a:endParaRPr sz="2100">
              <a:solidFill>
                <a:schemeClr val="dk1"/>
              </a:solidFill>
            </a:endParaRPr>
          </a:p>
        </p:txBody>
      </p:sp>
      <p:pic>
        <p:nvPicPr>
          <p:cNvPr id="361" name="Google Shape;361;p46" title="Screenshot 2025-08-02 at 2.08.50 AM.png"/>
          <p:cNvPicPr preferRelativeResize="0"/>
          <p:nvPr/>
        </p:nvPicPr>
        <p:blipFill>
          <a:blip r:embed="rId4">
            <a:alphaModFix/>
          </a:blip>
          <a:stretch>
            <a:fillRect/>
          </a:stretch>
        </p:blipFill>
        <p:spPr>
          <a:xfrm>
            <a:off x="1828800" y="3525925"/>
            <a:ext cx="5390911" cy="526500"/>
          </a:xfrm>
          <a:prstGeom prst="rect">
            <a:avLst/>
          </a:prstGeom>
          <a:noFill/>
          <a:ln>
            <a:noFill/>
          </a:ln>
        </p:spPr>
      </p:pic>
      <p:sp>
        <p:nvSpPr>
          <p:cNvPr id="362" name="Google Shape;362;p46"/>
          <p:cNvSpPr txBox="1"/>
          <p:nvPr/>
        </p:nvSpPr>
        <p:spPr>
          <a:xfrm>
            <a:off x="264350" y="4083425"/>
            <a:ext cx="9513900" cy="70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900">
                <a:solidFill>
                  <a:schemeClr val="dk1"/>
                </a:solidFill>
              </a:rPr>
              <a:t> where 𝜆 is a hyperparameter of the relative importance of the margin-aware loss</a:t>
            </a:r>
            <a:endParaRPr sz="33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txBox="1"/>
          <p:nvPr/>
        </p:nvSpPr>
        <p:spPr>
          <a:xfrm>
            <a:off x="94332" y="187584"/>
            <a:ext cx="8477100" cy="526500"/>
          </a:xfrm>
          <a:prstGeom prst="rect">
            <a:avLst/>
          </a:prstGeom>
          <a:noFill/>
          <a:ln>
            <a:noFill/>
          </a:ln>
        </p:spPr>
        <p:txBody>
          <a:bodyPr anchorCtr="0" anchor="t" bIns="54850" lIns="109700" spcFirstLastPara="1" rIns="109700" wrap="square" tIns="54850">
            <a:spAutoFit/>
          </a:bodyPr>
          <a:lstStyle/>
          <a:p>
            <a:pPr indent="0" lvl="0" marL="0" marR="0" rtl="0" algn="l">
              <a:lnSpc>
                <a:spcPct val="110000"/>
              </a:lnSpc>
              <a:spcBef>
                <a:spcPts val="0"/>
              </a:spcBef>
              <a:spcAft>
                <a:spcPts val="0"/>
              </a:spcAft>
              <a:buClr>
                <a:srgbClr val="3A7D22"/>
              </a:buClr>
              <a:buSzPts val="2700"/>
              <a:buFont typeface="Calibri"/>
              <a:buNone/>
            </a:pPr>
            <a:r>
              <a:rPr b="1" lang="en" sz="2700">
                <a:solidFill>
                  <a:srgbClr val="3A7D22"/>
                </a:solidFill>
                <a:latin typeface="Calibri"/>
                <a:ea typeface="Calibri"/>
                <a:cs typeface="Calibri"/>
                <a:sym typeface="Calibri"/>
              </a:rPr>
              <a:t>Indigo-DPO Training process</a:t>
            </a:r>
            <a:endParaRPr sz="1100"/>
          </a:p>
        </p:txBody>
      </p:sp>
      <p:sp>
        <p:nvSpPr>
          <p:cNvPr id="369" name="Google Shape;369;p47"/>
          <p:cNvSpPr txBox="1"/>
          <p:nvPr/>
        </p:nvSpPr>
        <p:spPr>
          <a:xfrm>
            <a:off x="427325" y="1001800"/>
            <a:ext cx="8144100" cy="27384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Clr>
                <a:schemeClr val="dk1"/>
              </a:buClr>
              <a:buSzPts val="2100"/>
              <a:buChar char="●"/>
            </a:pPr>
            <a:r>
              <a:rPr lang="en" sz="2100">
                <a:solidFill>
                  <a:schemeClr val="dk1"/>
                </a:solidFill>
              </a:rPr>
              <a:t>Stage 1 - Supervised fine tuning (SFT) only leverages hires as positive. </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 sz="2100">
                <a:solidFill>
                  <a:schemeClr val="dk1"/>
                </a:solidFill>
              </a:rPr>
              <a:t>Stage 2 - Perform S-DPO Multi-negative, Margin-aware, and </a:t>
            </a:r>
            <a:r>
              <a:rPr lang="en" sz="2100">
                <a:solidFill>
                  <a:schemeClr val="dk1"/>
                </a:solidFill>
              </a:rPr>
              <a:t>β-DPO. </a:t>
            </a:r>
            <a:endParaRPr sz="2100">
              <a:solidFill>
                <a:schemeClr val="dk1"/>
              </a:solidFill>
            </a:endParaRPr>
          </a:p>
          <a:p>
            <a:pPr indent="0" lvl="0" marL="0" rtl="0" algn="l">
              <a:lnSpc>
                <a:spcPct val="115000"/>
              </a:lnSpc>
              <a:spcBef>
                <a:spcPts val="0"/>
              </a:spcBef>
              <a:spcAft>
                <a:spcPts val="0"/>
              </a:spcAft>
              <a:buNone/>
            </a:pPr>
            <a:r>
              <a:t/>
            </a:r>
            <a:endParaRPr sz="2100">
              <a:solidFill>
                <a:schemeClr val="dk1"/>
              </a:solidFill>
            </a:endParaRPr>
          </a:p>
          <a:p>
            <a:pPr indent="0" lvl="0" marL="0" rtl="0" algn="l">
              <a:lnSpc>
                <a:spcPct val="115000"/>
              </a:lnSpc>
              <a:spcBef>
                <a:spcPts val="0"/>
              </a:spcBef>
              <a:spcAft>
                <a:spcPts val="0"/>
              </a:spcAft>
              <a:buNone/>
            </a:pPr>
            <a:r>
              <a:rPr lang="en" sz="2100">
                <a:solidFill>
                  <a:schemeClr val="dk1"/>
                </a:solidFill>
              </a:rPr>
              <a:t>Use LoRA-adapted LLaMA-7B (approximately 20M trainable parameters) trained on 8×A100 GPUs. </a:t>
            </a:r>
            <a:endParaRPr sz="2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8"/>
          <p:cNvSpPr txBox="1"/>
          <p:nvPr/>
        </p:nvSpPr>
        <p:spPr>
          <a:xfrm>
            <a:off x="94332" y="187584"/>
            <a:ext cx="8477100" cy="526500"/>
          </a:xfrm>
          <a:prstGeom prst="rect">
            <a:avLst/>
          </a:prstGeom>
          <a:noFill/>
          <a:ln>
            <a:noFill/>
          </a:ln>
        </p:spPr>
        <p:txBody>
          <a:bodyPr anchorCtr="0" anchor="t" bIns="54850" lIns="109700" spcFirstLastPara="1" rIns="109700" wrap="square" tIns="54850">
            <a:spAutoFit/>
          </a:bodyPr>
          <a:lstStyle/>
          <a:p>
            <a:pPr indent="0" lvl="0" marL="0" rtl="0" algn="l">
              <a:lnSpc>
                <a:spcPct val="125000"/>
              </a:lnSpc>
              <a:spcBef>
                <a:spcPts val="0"/>
              </a:spcBef>
              <a:spcAft>
                <a:spcPts val="0"/>
              </a:spcAft>
              <a:buClr>
                <a:srgbClr val="14A800"/>
              </a:buClr>
              <a:buSzPts val="2700"/>
              <a:buFont typeface="Noto Sans Symbols"/>
              <a:buNone/>
            </a:pPr>
            <a:r>
              <a:rPr b="1" lang="en" sz="2700">
                <a:solidFill>
                  <a:srgbClr val="3A7D22"/>
                </a:solidFill>
                <a:latin typeface="Calibri"/>
                <a:ea typeface="Calibri"/>
                <a:cs typeface="Calibri"/>
                <a:sym typeface="Calibri"/>
              </a:rPr>
              <a:t>Experimental Results</a:t>
            </a:r>
            <a:endParaRPr sz="1100"/>
          </a:p>
        </p:txBody>
      </p:sp>
      <p:sp>
        <p:nvSpPr>
          <p:cNvPr id="376" name="Google Shape;376;p48"/>
          <p:cNvSpPr/>
          <p:nvPr/>
        </p:nvSpPr>
        <p:spPr>
          <a:xfrm>
            <a:off x="397669" y="4263390"/>
            <a:ext cx="8570100" cy="363300"/>
          </a:xfrm>
          <a:prstGeom prst="rect">
            <a:avLst/>
          </a:prstGeom>
          <a:noFill/>
          <a:ln>
            <a:noFill/>
          </a:ln>
        </p:spPr>
        <p:txBody>
          <a:bodyPr anchorCtr="0" anchor="t" bIns="0" lIns="0" spcFirstLastPara="1" rIns="0" wrap="square" tIns="0">
            <a:noAutofit/>
          </a:bodyPr>
          <a:lstStyle/>
          <a:p>
            <a:pPr indent="0" lvl="0" marL="0" marR="0" rtl="0" algn="l">
              <a:lnSpc>
                <a:spcPct val="161000"/>
              </a:lnSpc>
              <a:spcBef>
                <a:spcPts val="0"/>
              </a:spcBef>
              <a:spcAft>
                <a:spcPts val="0"/>
              </a:spcAft>
              <a:buClr>
                <a:srgbClr val="094D00"/>
              </a:buClr>
              <a:buSzPts val="1100"/>
              <a:buFont typeface="Inter"/>
              <a:buNone/>
            </a:pPr>
            <a:r>
              <a:rPr b="1" lang="en" sz="1500">
                <a:solidFill>
                  <a:srgbClr val="094D00"/>
                </a:solidFill>
              </a:rPr>
              <a:t>O</a:t>
            </a:r>
            <a:r>
              <a:rPr b="1" i="0" lang="en" sz="1500" u="none" cap="none" strike="noStrike">
                <a:solidFill>
                  <a:srgbClr val="094D00"/>
                </a:solidFill>
              </a:rPr>
              <a:t>ur Softmax-DPO consistently outperformed </a:t>
            </a:r>
            <a:r>
              <a:rPr b="1" lang="en" sz="1500">
                <a:solidFill>
                  <a:srgbClr val="094D00"/>
                </a:solidFill>
              </a:rPr>
              <a:t>all other</a:t>
            </a:r>
            <a:r>
              <a:rPr b="1" i="0" lang="en" sz="1500" u="none" cap="none" strike="noStrike">
                <a:solidFill>
                  <a:srgbClr val="094D00"/>
                </a:solidFill>
              </a:rPr>
              <a:t> models across all key metrics.</a:t>
            </a:r>
            <a:endParaRPr b="1" sz="1100"/>
          </a:p>
        </p:txBody>
      </p:sp>
      <p:pic>
        <p:nvPicPr>
          <p:cNvPr id="377" name="Google Shape;377;p48" title="Chart"/>
          <p:cNvPicPr preferRelativeResize="0"/>
          <p:nvPr/>
        </p:nvPicPr>
        <p:blipFill>
          <a:blip r:embed="rId3">
            <a:alphaModFix/>
          </a:blip>
          <a:stretch>
            <a:fillRect/>
          </a:stretch>
        </p:blipFill>
        <p:spPr>
          <a:xfrm>
            <a:off x="1614650" y="1024948"/>
            <a:ext cx="5237358" cy="3238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9"/>
          <p:cNvSpPr txBox="1"/>
          <p:nvPr/>
        </p:nvSpPr>
        <p:spPr>
          <a:xfrm>
            <a:off x="94332" y="187584"/>
            <a:ext cx="8477100" cy="526500"/>
          </a:xfrm>
          <a:prstGeom prst="rect">
            <a:avLst/>
          </a:prstGeom>
          <a:noFill/>
          <a:ln>
            <a:noFill/>
          </a:ln>
        </p:spPr>
        <p:txBody>
          <a:bodyPr anchorCtr="0" anchor="t" bIns="54850" lIns="109700" spcFirstLastPara="1" rIns="109700" wrap="square" tIns="54850">
            <a:spAutoFit/>
          </a:bodyPr>
          <a:lstStyle/>
          <a:p>
            <a:pPr indent="0" lvl="0" marL="0" rtl="0" algn="l">
              <a:lnSpc>
                <a:spcPct val="125000"/>
              </a:lnSpc>
              <a:spcBef>
                <a:spcPts val="0"/>
              </a:spcBef>
              <a:spcAft>
                <a:spcPts val="0"/>
              </a:spcAft>
              <a:buClr>
                <a:srgbClr val="14A800"/>
              </a:buClr>
              <a:buSzPts val="2700"/>
              <a:buFont typeface="Noto Sans Symbols"/>
              <a:buNone/>
            </a:pPr>
            <a:r>
              <a:rPr b="1" lang="en" sz="2700">
                <a:solidFill>
                  <a:srgbClr val="3A7D22"/>
                </a:solidFill>
                <a:latin typeface="Calibri"/>
                <a:ea typeface="Calibri"/>
                <a:cs typeface="Calibri"/>
                <a:sym typeface="Calibri"/>
              </a:rPr>
              <a:t>Quantitative Results on Upwork Search Evaluation</a:t>
            </a:r>
            <a:endParaRPr sz="1100"/>
          </a:p>
        </p:txBody>
      </p:sp>
      <p:sp>
        <p:nvSpPr>
          <p:cNvPr id="384" name="Google Shape;384;p49"/>
          <p:cNvSpPr txBox="1"/>
          <p:nvPr/>
        </p:nvSpPr>
        <p:spPr>
          <a:xfrm>
            <a:off x="397669" y="651510"/>
            <a:ext cx="4572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25000"/>
              </a:lnSpc>
              <a:spcBef>
                <a:spcPts val="0"/>
              </a:spcBef>
              <a:spcAft>
                <a:spcPts val="0"/>
              </a:spcAft>
              <a:buClr>
                <a:srgbClr val="14A800"/>
              </a:buClr>
              <a:buSzPts val="2700"/>
              <a:buFont typeface="Noto Sans Symbols"/>
              <a:buNone/>
            </a:pPr>
            <a:r>
              <a:t/>
            </a:r>
            <a:endParaRPr sz="1100"/>
          </a:p>
        </p:txBody>
      </p:sp>
      <p:pic>
        <p:nvPicPr>
          <p:cNvPr id="385" name="Google Shape;385;p49" title="Screenshot 2025-07-30 at 10.44.33 AM.png"/>
          <p:cNvPicPr preferRelativeResize="0"/>
          <p:nvPr/>
        </p:nvPicPr>
        <p:blipFill>
          <a:blip r:embed="rId3">
            <a:alphaModFix/>
          </a:blip>
          <a:stretch>
            <a:fillRect/>
          </a:stretch>
        </p:blipFill>
        <p:spPr>
          <a:xfrm>
            <a:off x="38100" y="965775"/>
            <a:ext cx="4779174" cy="2077913"/>
          </a:xfrm>
          <a:prstGeom prst="rect">
            <a:avLst/>
          </a:prstGeom>
          <a:noFill/>
          <a:ln>
            <a:noFill/>
          </a:ln>
        </p:spPr>
      </p:pic>
      <p:sp>
        <p:nvSpPr>
          <p:cNvPr id="386" name="Google Shape;386;p49"/>
          <p:cNvSpPr txBox="1"/>
          <p:nvPr/>
        </p:nvSpPr>
        <p:spPr>
          <a:xfrm>
            <a:off x="4867075" y="948375"/>
            <a:ext cx="4335000" cy="373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50">
                <a:solidFill>
                  <a:schemeClr val="dk1"/>
                </a:solidFill>
              </a:rPr>
              <a:t>Indigo-DPO achieves the best results across all ranking metrics on the Upwork test set.</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Compared with the strongest baseline (Base DPO):</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 +13.85% improvement in Precision@1</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 +4.94% improvement in NDCG@5</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 +13.80% improvement in MRR@5</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 Compared with the MMOE production model</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a:t>
            </a:r>
            <a:r>
              <a:rPr lang="en" sz="1350">
                <a:solidFill>
                  <a:schemeClr val="dk1"/>
                </a:solidFill>
              </a:rPr>
              <a:t> • +1.5% improvement in Precision@1</a:t>
            </a:r>
            <a:endParaRPr sz="1350">
              <a:solidFill>
                <a:schemeClr val="dk1"/>
              </a:solidFill>
            </a:endParaRPr>
          </a:p>
          <a:p>
            <a:pPr indent="0" lvl="0" marL="0" rtl="0" algn="l">
              <a:lnSpc>
                <a:spcPct val="115000"/>
              </a:lnSpc>
              <a:spcBef>
                <a:spcPts val="0"/>
              </a:spcBef>
              <a:spcAft>
                <a:spcPts val="0"/>
              </a:spcAft>
              <a:buNone/>
            </a:pPr>
            <a:r>
              <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Key Insight:</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Substantial Precision@1 gain confirms Indigo-DPO's effectiveness in surfacing the most relevant candidate.</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Especially important in high-stakes Upwork hiring scenarios, where clients often engage with the top result only.</a:t>
            </a:r>
            <a:endParaRPr sz="135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0"/>
          <p:cNvSpPr txBox="1"/>
          <p:nvPr/>
        </p:nvSpPr>
        <p:spPr>
          <a:xfrm>
            <a:off x="94332" y="187584"/>
            <a:ext cx="8477100" cy="526500"/>
          </a:xfrm>
          <a:prstGeom prst="rect">
            <a:avLst/>
          </a:prstGeom>
          <a:noFill/>
          <a:ln>
            <a:noFill/>
          </a:ln>
        </p:spPr>
        <p:txBody>
          <a:bodyPr anchorCtr="0" anchor="t" bIns="54850" lIns="109700" spcFirstLastPara="1" rIns="109700" wrap="square" tIns="54850">
            <a:spAutoFit/>
          </a:bodyPr>
          <a:lstStyle/>
          <a:p>
            <a:pPr indent="0" lvl="0" marL="0" marR="0" rtl="0" algn="l">
              <a:lnSpc>
                <a:spcPct val="110000"/>
              </a:lnSpc>
              <a:spcBef>
                <a:spcPts val="0"/>
              </a:spcBef>
              <a:spcAft>
                <a:spcPts val="0"/>
              </a:spcAft>
              <a:buClr>
                <a:srgbClr val="3A7D22"/>
              </a:buClr>
              <a:buSzPts val="2700"/>
              <a:buFont typeface="Calibri"/>
              <a:buNone/>
            </a:pPr>
            <a:r>
              <a:rPr b="1" lang="en" sz="2700">
                <a:solidFill>
                  <a:srgbClr val="3A7D22"/>
                </a:solidFill>
                <a:latin typeface="Calibri"/>
                <a:ea typeface="Calibri"/>
                <a:cs typeface="Calibri"/>
                <a:sym typeface="Calibri"/>
              </a:rPr>
              <a:t>Component-Level Contributions of Indigo-DPO</a:t>
            </a:r>
            <a:endParaRPr b="1" sz="2700">
              <a:solidFill>
                <a:srgbClr val="3A7D22"/>
              </a:solidFill>
              <a:latin typeface="Calibri"/>
              <a:ea typeface="Calibri"/>
              <a:cs typeface="Calibri"/>
              <a:sym typeface="Calibri"/>
            </a:endParaRPr>
          </a:p>
        </p:txBody>
      </p:sp>
      <p:sp>
        <p:nvSpPr>
          <p:cNvPr id="393" name="Google Shape;393;p50"/>
          <p:cNvSpPr txBox="1"/>
          <p:nvPr/>
        </p:nvSpPr>
        <p:spPr>
          <a:xfrm>
            <a:off x="4696575" y="1065775"/>
            <a:ext cx="58551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50">
                <a:solidFill>
                  <a:schemeClr val="dk1"/>
                </a:solidFill>
              </a:rPr>
              <a:t>- We evaluate the incremental impact of each module</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 S-DPO (Multi-negative Sampling):</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 Adds diversity in training and stabilizes optimization</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 Slight boost in P@1 and ranking robustness</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 β-DPO (Adaptive Calibration):</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 Reweights multilingual or noisy samples</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 Improves consistency across global freelancer profiles</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 Margin Loss:</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 Separates preferred from rejected candidates more </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 Helps the model rank by stronger preference signals</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 Rank-Aware Margin Loss:</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 Final boost in top-1 and ranking quality</a:t>
            </a:r>
            <a:endParaRPr sz="1350">
              <a:solidFill>
                <a:schemeClr val="dk1"/>
              </a:solidFill>
            </a:endParaRPr>
          </a:p>
        </p:txBody>
      </p:sp>
      <p:pic>
        <p:nvPicPr>
          <p:cNvPr id="394" name="Google Shape;394;p50" title="Screenshot 2025-07-30 at 10.38.58 AM.png"/>
          <p:cNvPicPr preferRelativeResize="0"/>
          <p:nvPr/>
        </p:nvPicPr>
        <p:blipFill>
          <a:blip r:embed="rId3">
            <a:alphaModFix/>
          </a:blip>
          <a:stretch>
            <a:fillRect/>
          </a:stretch>
        </p:blipFill>
        <p:spPr>
          <a:xfrm>
            <a:off x="149300" y="1160200"/>
            <a:ext cx="4422701" cy="16294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1"/>
          <p:cNvSpPr txBox="1"/>
          <p:nvPr/>
        </p:nvSpPr>
        <p:spPr>
          <a:xfrm>
            <a:off x="94332" y="187584"/>
            <a:ext cx="8477100" cy="526500"/>
          </a:xfrm>
          <a:prstGeom prst="rect">
            <a:avLst/>
          </a:prstGeom>
          <a:noFill/>
          <a:ln>
            <a:noFill/>
          </a:ln>
        </p:spPr>
        <p:txBody>
          <a:bodyPr anchorCtr="0" anchor="t" bIns="54850" lIns="109700" spcFirstLastPara="1" rIns="109700" wrap="square" tIns="54850">
            <a:spAutoFit/>
          </a:bodyPr>
          <a:lstStyle/>
          <a:p>
            <a:pPr indent="0" lvl="0" marL="0" rtl="0" algn="l">
              <a:lnSpc>
                <a:spcPct val="115000"/>
              </a:lnSpc>
              <a:spcBef>
                <a:spcPts val="0"/>
              </a:spcBef>
              <a:spcAft>
                <a:spcPts val="0"/>
              </a:spcAft>
              <a:buClr>
                <a:schemeClr val="dk1"/>
              </a:buClr>
              <a:buSzPts val="1100"/>
              <a:buFont typeface="Arial"/>
              <a:buNone/>
            </a:pPr>
            <a:r>
              <a:rPr b="1" lang="en" sz="2700">
                <a:solidFill>
                  <a:srgbClr val="3A7D22"/>
                </a:solidFill>
                <a:latin typeface="Calibri"/>
                <a:ea typeface="Calibri"/>
                <a:cs typeface="Calibri"/>
                <a:sym typeface="Calibri"/>
              </a:rPr>
              <a:t>Margin Improvement Analysis</a:t>
            </a:r>
            <a:endParaRPr sz="1100"/>
          </a:p>
        </p:txBody>
      </p:sp>
      <p:sp>
        <p:nvSpPr>
          <p:cNvPr id="401" name="Google Shape;401;p51"/>
          <p:cNvSpPr/>
          <p:nvPr/>
        </p:nvSpPr>
        <p:spPr>
          <a:xfrm>
            <a:off x="2988474" y="4187200"/>
            <a:ext cx="3432900" cy="363300"/>
          </a:xfrm>
          <a:prstGeom prst="rect">
            <a:avLst/>
          </a:prstGeom>
          <a:noFill/>
          <a:ln>
            <a:noFill/>
          </a:ln>
        </p:spPr>
        <p:txBody>
          <a:bodyPr anchorCtr="0" anchor="t" bIns="0" lIns="0" spcFirstLastPara="1" rIns="0" wrap="square" tIns="0">
            <a:noAutofit/>
          </a:bodyPr>
          <a:lstStyle/>
          <a:p>
            <a:pPr indent="0" lvl="0" marL="0" marR="0" rtl="0" algn="l">
              <a:lnSpc>
                <a:spcPct val="161000"/>
              </a:lnSpc>
              <a:spcBef>
                <a:spcPts val="0"/>
              </a:spcBef>
              <a:spcAft>
                <a:spcPts val="0"/>
              </a:spcAft>
              <a:buClr>
                <a:srgbClr val="094D00"/>
              </a:buClr>
              <a:buSzPts val="1100"/>
              <a:buFont typeface="Inter"/>
              <a:buNone/>
            </a:pPr>
            <a:r>
              <a:rPr b="1" lang="en" sz="1500">
                <a:solidFill>
                  <a:srgbClr val="094D00"/>
                </a:solidFill>
              </a:rPr>
              <a:t>Policy score gap = 𝑠 (𝑐+) −𝑠 (𝑐−)</a:t>
            </a:r>
            <a:endParaRPr b="1" sz="1100"/>
          </a:p>
        </p:txBody>
      </p:sp>
      <p:pic>
        <p:nvPicPr>
          <p:cNvPr id="402" name="Google Shape;402;p51" title="Screenshot 2025-08-02 at 5.18.32 PM.png"/>
          <p:cNvPicPr preferRelativeResize="0"/>
          <p:nvPr/>
        </p:nvPicPr>
        <p:blipFill>
          <a:blip r:embed="rId3">
            <a:alphaModFix/>
          </a:blip>
          <a:stretch>
            <a:fillRect/>
          </a:stretch>
        </p:blipFill>
        <p:spPr>
          <a:xfrm>
            <a:off x="1600200" y="714074"/>
            <a:ext cx="5210966" cy="3525088"/>
          </a:xfrm>
          <a:prstGeom prst="rect">
            <a:avLst/>
          </a:prstGeom>
          <a:noFill/>
          <a:ln>
            <a:noFill/>
          </a:ln>
        </p:spPr>
      </p:pic>
      <p:sp>
        <p:nvSpPr>
          <p:cNvPr id="403" name="Google Shape;403;p51"/>
          <p:cNvSpPr txBox="1"/>
          <p:nvPr/>
        </p:nvSpPr>
        <p:spPr>
          <a:xfrm>
            <a:off x="557375" y="4444475"/>
            <a:ext cx="8307000" cy="5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rPr>
              <a:t>36.4% drop of score gap and stronger separation between + and -’s </a:t>
            </a:r>
            <a:endParaRPr sz="21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2"/>
          <p:cNvSpPr txBox="1"/>
          <p:nvPr/>
        </p:nvSpPr>
        <p:spPr>
          <a:xfrm>
            <a:off x="94332" y="187584"/>
            <a:ext cx="8477100" cy="526500"/>
          </a:xfrm>
          <a:prstGeom prst="rect">
            <a:avLst/>
          </a:prstGeom>
          <a:noFill/>
          <a:ln>
            <a:noFill/>
          </a:ln>
        </p:spPr>
        <p:txBody>
          <a:bodyPr anchorCtr="0" anchor="t" bIns="54850" lIns="109700" spcFirstLastPara="1" rIns="109700" wrap="square" tIns="54850">
            <a:spAutoFit/>
          </a:bodyPr>
          <a:lstStyle/>
          <a:p>
            <a:pPr indent="0" lvl="0" marL="0" rtl="0" algn="l">
              <a:lnSpc>
                <a:spcPct val="125000"/>
              </a:lnSpc>
              <a:spcBef>
                <a:spcPts val="0"/>
              </a:spcBef>
              <a:spcAft>
                <a:spcPts val="0"/>
              </a:spcAft>
              <a:buClr>
                <a:srgbClr val="14A800"/>
              </a:buClr>
              <a:buSzPts val="2700"/>
              <a:buFont typeface="Noto Sans Symbols"/>
              <a:buNone/>
            </a:pPr>
            <a:r>
              <a:rPr b="1" lang="en" sz="2700">
                <a:solidFill>
                  <a:srgbClr val="3A7D22"/>
                </a:solidFill>
                <a:latin typeface="Calibri"/>
                <a:ea typeface="Calibri"/>
                <a:cs typeface="Calibri"/>
                <a:sym typeface="Calibri"/>
              </a:rPr>
              <a:t>Case Study: Python Scraping Query on Upwork</a:t>
            </a:r>
            <a:endParaRPr sz="1100"/>
          </a:p>
        </p:txBody>
      </p:sp>
      <p:sp>
        <p:nvSpPr>
          <p:cNvPr id="410" name="Google Shape;410;p52"/>
          <p:cNvSpPr txBox="1"/>
          <p:nvPr/>
        </p:nvSpPr>
        <p:spPr>
          <a:xfrm>
            <a:off x="351125" y="981325"/>
            <a:ext cx="8220300" cy="34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50">
                <a:solidFill>
                  <a:schemeClr val="dk1"/>
                </a:solidFill>
              </a:rPr>
              <a:t>Real Query: "python web scraping"</a:t>
            </a:r>
            <a:endParaRPr b="1" sz="1350">
              <a:solidFill>
                <a:schemeClr val="dk1"/>
              </a:solidFill>
            </a:endParaRPr>
          </a:p>
          <a:p>
            <a:pPr indent="0" lvl="0" marL="0" rtl="0" algn="l">
              <a:lnSpc>
                <a:spcPct val="115000"/>
              </a:lnSpc>
              <a:spcBef>
                <a:spcPts val="0"/>
              </a:spcBef>
              <a:spcAft>
                <a:spcPts val="0"/>
              </a:spcAft>
              <a:buNone/>
            </a:pPr>
            <a:r>
              <a:rPr lang="en" sz="1350">
                <a:solidFill>
                  <a:schemeClr val="dk1"/>
                </a:solidFill>
              </a:rPr>
              <a:t>- Client searched for freelancers with scraping experience.</a:t>
            </a:r>
            <a:endParaRPr sz="1350">
              <a:solidFill>
                <a:schemeClr val="dk1"/>
              </a:solidFill>
            </a:endParaRPr>
          </a:p>
          <a:p>
            <a:pPr indent="0" lvl="0" marL="0" rtl="0" algn="l">
              <a:lnSpc>
                <a:spcPct val="115000"/>
              </a:lnSpc>
              <a:spcBef>
                <a:spcPts val="0"/>
              </a:spcBef>
              <a:spcAft>
                <a:spcPts val="0"/>
              </a:spcAft>
              <a:buNone/>
            </a:pPr>
            <a:br>
              <a:rPr lang="en" sz="1350">
                <a:solidFill>
                  <a:schemeClr val="dk1"/>
                </a:solidFill>
              </a:rPr>
            </a:br>
            <a:r>
              <a:rPr b="1" lang="en" sz="1350">
                <a:solidFill>
                  <a:schemeClr val="dk1"/>
                </a:solidFill>
              </a:rPr>
              <a:t>Candidate Comparison:</a:t>
            </a:r>
            <a:endParaRPr b="1" sz="1350">
              <a:solidFill>
                <a:schemeClr val="dk1"/>
              </a:solidFill>
            </a:endParaRPr>
          </a:p>
          <a:p>
            <a:pPr indent="0" lvl="0" marL="0" rtl="0" algn="l">
              <a:lnSpc>
                <a:spcPct val="115000"/>
              </a:lnSpc>
              <a:spcBef>
                <a:spcPts val="0"/>
              </a:spcBef>
              <a:spcAft>
                <a:spcPts val="0"/>
              </a:spcAft>
              <a:buNone/>
            </a:pPr>
            <a:r>
              <a:rPr lang="en" sz="1350">
                <a:solidFill>
                  <a:schemeClr val="dk1"/>
                </a:solidFill>
              </a:rPr>
              <a:t>- Baselines (BM25, MonoT5):</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 Ranked a highly-rated but generalist developer at the top</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Indigo-DPO:</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 Ranked a modest but Scrapy-focused freelancer as top-1</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 Captured better alignment with client’s actual intent</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 Factored in prior hires for similar job types</a:t>
            </a:r>
            <a:endParaRPr sz="1350">
              <a:solidFill>
                <a:schemeClr val="dk1"/>
              </a:solidFill>
            </a:endParaRPr>
          </a:p>
          <a:p>
            <a:pPr indent="0" lvl="0" marL="0" rtl="0" algn="l">
              <a:lnSpc>
                <a:spcPct val="115000"/>
              </a:lnSpc>
              <a:spcBef>
                <a:spcPts val="0"/>
              </a:spcBef>
              <a:spcAft>
                <a:spcPts val="0"/>
              </a:spcAft>
              <a:buNone/>
            </a:pPr>
            <a:r>
              <a:t/>
            </a:r>
            <a:endParaRPr b="1" sz="1350">
              <a:solidFill>
                <a:schemeClr val="dk1"/>
              </a:solidFill>
            </a:endParaRPr>
          </a:p>
          <a:p>
            <a:pPr indent="0" lvl="0" marL="0" rtl="0" algn="l">
              <a:lnSpc>
                <a:spcPct val="115000"/>
              </a:lnSpc>
              <a:spcBef>
                <a:spcPts val="0"/>
              </a:spcBef>
              <a:spcAft>
                <a:spcPts val="0"/>
              </a:spcAft>
              <a:buNone/>
            </a:pPr>
            <a:r>
              <a:rPr b="1" lang="en" sz="1350">
                <a:solidFill>
                  <a:schemeClr val="dk1"/>
                </a:solidFill>
              </a:rPr>
              <a:t>Outcome:</a:t>
            </a:r>
            <a:endParaRPr b="1" sz="1350">
              <a:solidFill>
                <a:schemeClr val="dk1"/>
              </a:solidFill>
            </a:endParaRPr>
          </a:p>
          <a:p>
            <a:pPr indent="0" lvl="0" marL="0" rtl="0" algn="l">
              <a:lnSpc>
                <a:spcPct val="115000"/>
              </a:lnSpc>
              <a:spcBef>
                <a:spcPts val="0"/>
              </a:spcBef>
              <a:spcAft>
                <a:spcPts val="0"/>
              </a:spcAft>
              <a:buNone/>
            </a:pPr>
            <a:r>
              <a:rPr lang="en" sz="1350">
                <a:solidFill>
                  <a:schemeClr val="dk1"/>
                </a:solidFill>
              </a:rPr>
              <a:t>- Indigo-DPO’s top-1 candidate was hired in this real session</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Shows ability to go beyond surface relevance and match client preferences</a:t>
            </a:r>
            <a:endParaRPr sz="135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3"/>
          <p:cNvSpPr txBox="1"/>
          <p:nvPr>
            <p:ph type="title"/>
          </p:nvPr>
        </p:nvSpPr>
        <p:spPr>
          <a:xfrm>
            <a:off x="516834" y="417861"/>
            <a:ext cx="2354400" cy="564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3A7D22"/>
              </a:buClr>
              <a:buSzPts val="2700"/>
              <a:buFont typeface="Play"/>
              <a:buNone/>
            </a:pPr>
            <a:r>
              <a:rPr b="1" lang="en" sz="2700">
                <a:solidFill>
                  <a:srgbClr val="3A7D22"/>
                </a:solidFill>
              </a:rPr>
              <a:t>Future work </a:t>
            </a:r>
            <a:endParaRPr sz="2700">
              <a:solidFill>
                <a:srgbClr val="3A7D22"/>
              </a:solidFill>
            </a:endParaRPr>
          </a:p>
        </p:txBody>
      </p:sp>
      <p:sp>
        <p:nvSpPr>
          <p:cNvPr id="416" name="Google Shape;416;p53"/>
          <p:cNvSpPr txBox="1"/>
          <p:nvPr/>
        </p:nvSpPr>
        <p:spPr>
          <a:xfrm>
            <a:off x="381000" y="1295400"/>
            <a:ext cx="8299200" cy="2593500"/>
          </a:xfrm>
          <a:prstGeom prst="rect">
            <a:avLst/>
          </a:prstGeom>
          <a:noFill/>
          <a:ln>
            <a:noFill/>
          </a:ln>
        </p:spPr>
        <p:txBody>
          <a:bodyPr anchorCtr="0" anchor="t" bIns="91425" lIns="91425" spcFirstLastPara="1" rIns="91425" wrap="square" tIns="91425">
            <a:spAutoFit/>
          </a:bodyPr>
          <a:lstStyle/>
          <a:p>
            <a:pPr indent="-333375" lvl="0" marL="457200" rtl="0" algn="l">
              <a:spcBef>
                <a:spcPts val="0"/>
              </a:spcBef>
              <a:spcAft>
                <a:spcPts val="0"/>
              </a:spcAft>
              <a:buClr>
                <a:schemeClr val="dk1"/>
              </a:buClr>
              <a:buSzPts val="1650"/>
              <a:buChar char="●"/>
            </a:pPr>
            <a:r>
              <a:rPr b="1" lang="en" sz="2100">
                <a:solidFill>
                  <a:schemeClr val="dk1"/>
                </a:solidFill>
              </a:rPr>
              <a:t>Serve the Indigo-DPO in production</a:t>
            </a:r>
            <a:br>
              <a:rPr b="1" lang="en" sz="1650">
                <a:solidFill>
                  <a:schemeClr val="dk1"/>
                </a:solidFill>
              </a:rPr>
            </a:br>
            <a:r>
              <a:rPr lang="en" sz="1650">
                <a:solidFill>
                  <a:schemeClr val="dk1"/>
                </a:solidFill>
              </a:rPr>
              <a:t>Offline batch serving showed ~60ms P99 latency with T4 GPUs</a:t>
            </a:r>
            <a:br>
              <a:rPr lang="en" sz="1650">
                <a:solidFill>
                  <a:schemeClr val="dk1"/>
                </a:solidFill>
              </a:rPr>
            </a:br>
            <a:endParaRPr sz="1650">
              <a:solidFill>
                <a:schemeClr val="dk1"/>
              </a:solidFill>
            </a:endParaRPr>
          </a:p>
          <a:p>
            <a:pPr indent="-330200" lvl="0" marL="457200" rtl="0" algn="l">
              <a:spcBef>
                <a:spcPts val="0"/>
              </a:spcBef>
              <a:spcAft>
                <a:spcPts val="0"/>
              </a:spcAft>
              <a:buClr>
                <a:schemeClr val="dk1"/>
              </a:buClr>
              <a:buSzPts val="1600"/>
              <a:buChar char="●"/>
            </a:pPr>
            <a:r>
              <a:rPr b="1" lang="en" sz="2100">
                <a:solidFill>
                  <a:schemeClr val="dk1"/>
                </a:solidFill>
              </a:rPr>
              <a:t>Provide explanation and insights in S&amp;R results</a:t>
            </a:r>
            <a:endParaRPr b="1" sz="1100">
              <a:solidFill>
                <a:schemeClr val="dk1"/>
              </a:solidFill>
            </a:endParaRPr>
          </a:p>
          <a:p>
            <a:pPr indent="0" lvl="0" marL="457200" rtl="0" algn="l">
              <a:spcBef>
                <a:spcPts val="0"/>
              </a:spcBef>
              <a:spcAft>
                <a:spcPts val="0"/>
              </a:spcAft>
              <a:buNone/>
            </a:pPr>
            <a:r>
              <a:rPr lang="en" sz="1650">
                <a:solidFill>
                  <a:schemeClr val="dk1"/>
                </a:solidFill>
              </a:rPr>
              <a:t>AI summaries and insights win customer trust and confidence </a:t>
            </a:r>
            <a:endParaRPr sz="1650">
              <a:solidFill>
                <a:schemeClr val="dk1"/>
              </a:solidFill>
            </a:endParaRPr>
          </a:p>
          <a:p>
            <a:pPr indent="0" lvl="0" marL="457200" rtl="0" algn="l">
              <a:spcBef>
                <a:spcPts val="0"/>
              </a:spcBef>
              <a:spcAft>
                <a:spcPts val="0"/>
              </a:spcAft>
              <a:buNone/>
            </a:pPr>
            <a:r>
              <a:t/>
            </a:r>
            <a:endParaRPr b="1" sz="1100">
              <a:solidFill>
                <a:schemeClr val="dk1"/>
              </a:solidFill>
            </a:endParaRPr>
          </a:p>
          <a:p>
            <a:pPr indent="-330200" lvl="0" marL="457200" rtl="0" algn="l">
              <a:spcBef>
                <a:spcPts val="0"/>
              </a:spcBef>
              <a:spcAft>
                <a:spcPts val="0"/>
              </a:spcAft>
              <a:buClr>
                <a:schemeClr val="dk1"/>
              </a:buClr>
              <a:buSzPts val="1600"/>
              <a:buChar char="●"/>
            </a:pPr>
            <a:r>
              <a:rPr b="1" lang="en" sz="2100">
                <a:solidFill>
                  <a:schemeClr val="dk1"/>
                </a:solidFill>
              </a:rPr>
              <a:t>Dual-alignment between Semantic-ID and DPO ranking</a:t>
            </a:r>
            <a:br>
              <a:rPr b="1" lang="en" sz="2100">
                <a:solidFill>
                  <a:schemeClr val="dk1"/>
                </a:solidFill>
              </a:rPr>
            </a:br>
            <a:r>
              <a:rPr lang="en" sz="1650">
                <a:solidFill>
                  <a:schemeClr val="dk1"/>
                </a:solidFill>
              </a:rPr>
              <a:t>DPO optimizes token-IDs based on downstream recommendation performance</a:t>
            </a:r>
            <a:endParaRPr sz="1650">
              <a:solidFill>
                <a:schemeClr val="dk1"/>
              </a:solidFill>
            </a:endParaRPr>
          </a:p>
          <a:p>
            <a:pPr indent="0" lvl="0" marL="457200" rtl="0" algn="l">
              <a:spcBef>
                <a:spcPts val="0"/>
              </a:spcBef>
              <a:spcAft>
                <a:spcPts val="0"/>
              </a:spcAft>
              <a:buNone/>
            </a:pPr>
            <a:r>
              <a:t/>
            </a:r>
            <a:endParaRPr sz="165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4"/>
          <p:cNvSpPr txBox="1"/>
          <p:nvPr>
            <p:ph type="title"/>
          </p:nvPr>
        </p:nvSpPr>
        <p:spPr>
          <a:xfrm>
            <a:off x="1210225" y="1550250"/>
            <a:ext cx="7699800" cy="1925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3A7D22"/>
              </a:buClr>
              <a:buSzPts val="2700"/>
              <a:buFont typeface="Play"/>
              <a:buNone/>
            </a:pPr>
            <a:r>
              <a:rPr b="1" lang="en" sz="3700">
                <a:solidFill>
                  <a:srgbClr val="3A7D22"/>
                </a:solidFill>
              </a:rPr>
              <a:t>           We are Hiring!</a:t>
            </a:r>
            <a:endParaRPr b="1" sz="3700">
              <a:solidFill>
                <a:srgbClr val="3A7D22"/>
              </a:solidFill>
            </a:endParaRPr>
          </a:p>
          <a:p>
            <a:pPr indent="0" lvl="0" marL="0" rtl="0" algn="l">
              <a:lnSpc>
                <a:spcPct val="90000"/>
              </a:lnSpc>
              <a:spcBef>
                <a:spcPts val="0"/>
              </a:spcBef>
              <a:spcAft>
                <a:spcPts val="0"/>
              </a:spcAft>
              <a:buClr>
                <a:srgbClr val="3A7D22"/>
              </a:buClr>
              <a:buSzPts val="2700"/>
              <a:buFont typeface="Play"/>
              <a:buNone/>
            </a:pPr>
            <a:r>
              <a:rPr lang="en" sz="2700">
                <a:latin typeface="Arial"/>
                <a:ea typeface="Arial"/>
                <a:cs typeface="Arial"/>
                <a:sym typeface="Arial"/>
              </a:rPr>
              <a:t>Multiple open roles on S&amp;R, LLM, Agents</a:t>
            </a:r>
            <a:r>
              <a:rPr lang="en" sz="2700">
                <a:solidFill>
                  <a:srgbClr val="3A7D22"/>
                </a:solidFill>
              </a:rPr>
              <a:t> </a:t>
            </a:r>
            <a:endParaRPr sz="2700">
              <a:solidFill>
                <a:srgbClr val="3A7D22"/>
              </a:solidFill>
            </a:endParaRPr>
          </a:p>
          <a:p>
            <a:pPr indent="0" lvl="0" marL="0" rtl="0" algn="l">
              <a:lnSpc>
                <a:spcPct val="90000"/>
              </a:lnSpc>
              <a:spcBef>
                <a:spcPts val="0"/>
              </a:spcBef>
              <a:spcAft>
                <a:spcPts val="0"/>
              </a:spcAft>
              <a:buClr>
                <a:srgbClr val="3A7D22"/>
              </a:buClr>
              <a:buSzPts val="2700"/>
              <a:buFont typeface="Play"/>
              <a:buNone/>
            </a:pPr>
            <a:r>
              <a:rPr lang="en" sz="2700">
                <a:latin typeface="Arial"/>
                <a:ea typeface="Arial"/>
                <a:cs typeface="Arial"/>
                <a:sym typeface="Arial"/>
              </a:rPr>
              <a:t>    https://www.upwork.com/careers/</a:t>
            </a:r>
            <a:endParaRPr sz="2700">
              <a:solidFill>
                <a:srgbClr val="3A7D2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8"/>
          <p:cNvSpPr txBox="1"/>
          <p:nvPr>
            <p:ph type="title"/>
          </p:nvPr>
        </p:nvSpPr>
        <p:spPr>
          <a:xfrm>
            <a:off x="5524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b="1" lang="en" sz="2700">
                <a:solidFill>
                  <a:srgbClr val="3A7D22"/>
                </a:solidFill>
              </a:rPr>
              <a:t>Upwork Business Model</a:t>
            </a:r>
            <a:endParaRPr/>
          </a:p>
        </p:txBody>
      </p:sp>
      <p:sp>
        <p:nvSpPr>
          <p:cNvPr id="146" name="Google Shape;146;p28"/>
          <p:cNvSpPr txBox="1"/>
          <p:nvPr/>
        </p:nvSpPr>
        <p:spPr>
          <a:xfrm>
            <a:off x="555175" y="1605650"/>
            <a:ext cx="2438400" cy="10860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~18M</a:t>
            </a:r>
            <a:r>
              <a:rPr lang="en" sz="2100">
                <a:solidFill>
                  <a:schemeClr val="dk1"/>
                </a:solidFill>
              </a:rPr>
              <a:t> Freelancers</a:t>
            </a:r>
            <a:endParaRPr sz="2100">
              <a:solidFill>
                <a:schemeClr val="dk1"/>
              </a:solidFill>
            </a:endParaRPr>
          </a:p>
          <a:p>
            <a:pPr indent="0" lvl="0" marL="0" rtl="0" algn="l">
              <a:spcBef>
                <a:spcPts val="0"/>
              </a:spcBef>
              <a:spcAft>
                <a:spcPts val="0"/>
              </a:spcAft>
              <a:buNone/>
            </a:pPr>
            <a:r>
              <a:rPr lang="en" sz="2100">
                <a:solidFill>
                  <a:schemeClr val="dk1"/>
                </a:solidFill>
              </a:rPr>
              <a:t>over</a:t>
            </a:r>
            <a:r>
              <a:rPr lang="en" sz="2100">
                <a:solidFill>
                  <a:schemeClr val="dk1"/>
                </a:solidFill>
              </a:rPr>
              <a:t> 180 countries</a:t>
            </a:r>
            <a:endParaRPr sz="2100">
              <a:solidFill>
                <a:schemeClr val="dk1"/>
              </a:solidFill>
            </a:endParaRPr>
          </a:p>
        </p:txBody>
      </p:sp>
      <p:sp>
        <p:nvSpPr>
          <p:cNvPr id="147" name="Google Shape;147;p28"/>
          <p:cNvSpPr txBox="1"/>
          <p:nvPr/>
        </p:nvSpPr>
        <p:spPr>
          <a:xfrm>
            <a:off x="3432640" y="1571550"/>
            <a:ext cx="2438400" cy="1086000"/>
          </a:xfrm>
          <a:prstGeom prst="rect">
            <a:avLst/>
          </a:prstGeom>
          <a:solidFill>
            <a:srgbClr val="D9EAD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100">
                <a:solidFill>
                  <a:schemeClr val="dk1"/>
                </a:solidFill>
              </a:rPr>
              <a:t>$4B total </a:t>
            </a:r>
            <a:r>
              <a:rPr b="1" lang="en" sz="2100">
                <a:solidFill>
                  <a:schemeClr val="dk1"/>
                </a:solidFill>
              </a:rPr>
              <a:t>GSV </a:t>
            </a:r>
            <a:endParaRPr b="1" sz="2100">
              <a:solidFill>
                <a:schemeClr val="dk1"/>
              </a:solidFill>
            </a:endParaRPr>
          </a:p>
          <a:p>
            <a:pPr indent="0" lvl="0" marL="0" rtl="0" algn="l">
              <a:spcBef>
                <a:spcPts val="0"/>
              </a:spcBef>
              <a:spcAft>
                <a:spcPts val="0"/>
              </a:spcAft>
              <a:buNone/>
            </a:pPr>
            <a:r>
              <a:rPr lang="en" sz="2100">
                <a:solidFill>
                  <a:schemeClr val="dk1"/>
                </a:solidFill>
              </a:rPr>
              <a:t>in 2024 across ~10K skills</a:t>
            </a:r>
            <a:endParaRPr sz="2100">
              <a:solidFill>
                <a:schemeClr val="dk1"/>
              </a:solidFill>
            </a:endParaRPr>
          </a:p>
        </p:txBody>
      </p:sp>
      <p:sp>
        <p:nvSpPr>
          <p:cNvPr id="148" name="Google Shape;148;p28"/>
          <p:cNvSpPr txBox="1"/>
          <p:nvPr/>
        </p:nvSpPr>
        <p:spPr>
          <a:xfrm>
            <a:off x="6308275" y="1590600"/>
            <a:ext cx="2438400" cy="1086000"/>
          </a:xfrm>
          <a:prstGeom prst="rect">
            <a:avLst/>
          </a:prstGeom>
          <a:solidFill>
            <a:srgbClr val="D9EAD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100">
                <a:solidFill>
                  <a:schemeClr val="dk1"/>
                </a:solidFill>
              </a:rPr>
              <a:t>$39 hourly rate</a:t>
            </a:r>
            <a:r>
              <a:rPr lang="en" sz="2100">
                <a:solidFill>
                  <a:schemeClr val="dk1"/>
                </a:solidFill>
              </a:rPr>
              <a:t> </a:t>
            </a:r>
            <a:endParaRPr sz="2100">
              <a:solidFill>
                <a:schemeClr val="dk1"/>
              </a:solidFill>
            </a:endParaRPr>
          </a:p>
          <a:p>
            <a:pPr indent="0" lvl="0" marL="0" rtl="0" algn="l">
              <a:spcBef>
                <a:spcPts val="0"/>
              </a:spcBef>
              <a:spcAft>
                <a:spcPts val="0"/>
              </a:spcAft>
              <a:buNone/>
            </a:pPr>
            <a:r>
              <a:rPr lang="en" sz="2100">
                <a:solidFill>
                  <a:schemeClr val="dk1"/>
                </a:solidFill>
              </a:rPr>
              <a:t>on average</a:t>
            </a:r>
            <a:endParaRPr sz="2100">
              <a:solidFill>
                <a:schemeClr val="dk1"/>
              </a:solidFill>
            </a:endParaRPr>
          </a:p>
        </p:txBody>
      </p:sp>
      <p:sp>
        <p:nvSpPr>
          <p:cNvPr id="149" name="Google Shape;149;p28"/>
          <p:cNvSpPr txBox="1"/>
          <p:nvPr/>
        </p:nvSpPr>
        <p:spPr>
          <a:xfrm>
            <a:off x="7775125" y="4615550"/>
            <a:ext cx="15432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3"/>
              </a:rPr>
              <a:t>Source</a:t>
            </a:r>
            <a:endParaRPr sz="1800">
              <a:solidFill>
                <a:schemeClr val="dk1"/>
              </a:solidFill>
            </a:endParaRPr>
          </a:p>
        </p:txBody>
      </p:sp>
      <p:sp>
        <p:nvSpPr>
          <p:cNvPr id="150" name="Google Shape;150;p28"/>
          <p:cNvSpPr txBox="1"/>
          <p:nvPr/>
        </p:nvSpPr>
        <p:spPr>
          <a:xfrm>
            <a:off x="422600" y="3079125"/>
            <a:ext cx="7599000" cy="1292400"/>
          </a:xfrm>
          <a:prstGeom prst="rect">
            <a:avLst/>
          </a:prstGeom>
          <a:noFill/>
          <a:ln>
            <a:noFill/>
          </a:ln>
        </p:spPr>
        <p:txBody>
          <a:bodyPr anchorCtr="0" anchor="t" bIns="91425" lIns="91425" spcFirstLastPara="1" rIns="91425" wrap="square" tIns="91425">
            <a:noAutofit/>
          </a:bodyPr>
          <a:lstStyle/>
          <a:p>
            <a:pPr indent="-358775" lvl="0" marL="457200" rtl="0" algn="l">
              <a:spcBef>
                <a:spcPts val="0"/>
              </a:spcBef>
              <a:spcAft>
                <a:spcPts val="0"/>
              </a:spcAft>
              <a:buClr>
                <a:schemeClr val="dk1"/>
              </a:buClr>
              <a:buSzPts val="2050"/>
              <a:buFont typeface="Roboto"/>
              <a:buChar char="●"/>
            </a:pPr>
            <a:r>
              <a:rPr lang="en" sz="2050">
                <a:solidFill>
                  <a:schemeClr val="dk1"/>
                </a:solidFill>
                <a:highlight>
                  <a:srgbClr val="FFFFFF"/>
                </a:highlight>
                <a:latin typeface="Roboto"/>
                <a:ea typeface="Roboto"/>
                <a:cs typeface="Roboto"/>
                <a:sym typeface="Roboto"/>
              </a:rPr>
              <a:t>Create economic opportunities for clients and freelancers</a:t>
            </a:r>
            <a:endParaRPr sz="2050">
              <a:solidFill>
                <a:schemeClr val="dk1"/>
              </a:solidFill>
              <a:highlight>
                <a:srgbClr val="FFFFFF"/>
              </a:highlight>
              <a:latin typeface="Roboto"/>
              <a:ea typeface="Roboto"/>
              <a:cs typeface="Roboto"/>
              <a:sym typeface="Roboto"/>
            </a:endParaRPr>
          </a:p>
          <a:p>
            <a:pPr indent="-358775" lvl="0" marL="457200" rtl="0" algn="l">
              <a:spcBef>
                <a:spcPts val="0"/>
              </a:spcBef>
              <a:spcAft>
                <a:spcPts val="0"/>
              </a:spcAft>
              <a:buClr>
                <a:schemeClr val="dk1"/>
              </a:buClr>
              <a:buSzPts val="2050"/>
              <a:buFont typeface="Roboto"/>
              <a:buChar char="●"/>
            </a:pPr>
            <a:r>
              <a:rPr lang="en" sz="2050">
                <a:solidFill>
                  <a:schemeClr val="dk1"/>
                </a:solidFill>
                <a:highlight>
                  <a:schemeClr val="lt1"/>
                </a:highlight>
                <a:latin typeface="Roboto"/>
                <a:ea typeface="Roboto"/>
                <a:cs typeface="Roboto"/>
                <a:sym typeface="Roboto"/>
              </a:rPr>
              <a:t>Outcome-based delivery - hiring and delivering outcomes </a:t>
            </a:r>
            <a:endParaRPr sz="2050">
              <a:solidFill>
                <a:schemeClr val="dk1"/>
              </a:solidFill>
              <a:highlight>
                <a:schemeClr val="lt1"/>
              </a:highlight>
              <a:latin typeface="Roboto"/>
              <a:ea typeface="Roboto"/>
              <a:cs typeface="Roboto"/>
              <a:sym typeface="Roboto"/>
            </a:endParaRPr>
          </a:p>
          <a:p>
            <a:pPr indent="-358775" lvl="0" marL="457200" rtl="0" algn="l">
              <a:spcBef>
                <a:spcPts val="0"/>
              </a:spcBef>
              <a:spcAft>
                <a:spcPts val="0"/>
              </a:spcAft>
              <a:buClr>
                <a:schemeClr val="dk1"/>
              </a:buClr>
              <a:buSzPts val="2050"/>
              <a:buFont typeface="Roboto"/>
              <a:buChar char="●"/>
            </a:pPr>
            <a:r>
              <a:rPr lang="en" sz="2050">
                <a:solidFill>
                  <a:schemeClr val="dk1"/>
                </a:solidFill>
                <a:highlight>
                  <a:srgbClr val="FFFFFF"/>
                </a:highlight>
                <a:latin typeface="Roboto"/>
                <a:ea typeface="Roboto"/>
                <a:cs typeface="Roboto"/>
                <a:sym typeface="Roboto"/>
              </a:rPr>
              <a:t>Human + AI work model</a:t>
            </a:r>
            <a:endParaRPr sz="2050">
              <a:solidFill>
                <a:schemeClr val="dk1"/>
              </a:solidFill>
              <a:highlight>
                <a:srgbClr val="FFFFFF"/>
              </a:highlight>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5"/>
          <p:cNvSpPr txBox="1"/>
          <p:nvPr>
            <p:ph type="title"/>
          </p:nvPr>
        </p:nvSpPr>
        <p:spPr>
          <a:xfrm>
            <a:off x="3280071" y="2213400"/>
            <a:ext cx="3411900" cy="564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3A7D22"/>
              </a:buClr>
              <a:buSzPts val="2700"/>
              <a:buFont typeface="Play"/>
              <a:buNone/>
            </a:pPr>
            <a:r>
              <a:rPr b="1" lang="en" sz="3200">
                <a:solidFill>
                  <a:srgbClr val="3A7D22"/>
                </a:solidFill>
              </a:rPr>
              <a:t>Thank you!</a:t>
            </a:r>
            <a:endParaRPr sz="3200">
              <a:solidFill>
                <a:srgbClr val="3A7D2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476250" y="1214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b="1" lang="en" sz="2700">
                <a:solidFill>
                  <a:srgbClr val="3A7D22"/>
                </a:solidFill>
              </a:rPr>
              <a:t>Upwork Hiring Flow is a 2-way Traffic</a:t>
            </a:r>
            <a:endParaRPr/>
          </a:p>
        </p:txBody>
      </p:sp>
      <p:pic>
        <p:nvPicPr>
          <p:cNvPr id="156" name="Google Shape;156;p29" title="Screenshot 2025-08-01 at 12.12.37 AM.png"/>
          <p:cNvPicPr preferRelativeResize="0"/>
          <p:nvPr/>
        </p:nvPicPr>
        <p:blipFill>
          <a:blip r:embed="rId3">
            <a:alphaModFix/>
          </a:blip>
          <a:stretch>
            <a:fillRect/>
          </a:stretch>
        </p:blipFill>
        <p:spPr>
          <a:xfrm>
            <a:off x="609600" y="1115644"/>
            <a:ext cx="7845013" cy="372305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311700" y="137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n" sz="2700">
                <a:solidFill>
                  <a:srgbClr val="3A7D22"/>
                </a:solidFill>
              </a:rPr>
              <a:t>Product Surfaces - Clients Search Freelancers</a:t>
            </a:r>
            <a:endParaRPr b="1" sz="2700">
              <a:solidFill>
                <a:srgbClr val="3A7D22"/>
              </a:solidFill>
            </a:endParaRPr>
          </a:p>
        </p:txBody>
      </p:sp>
      <p:sp>
        <p:nvSpPr>
          <p:cNvPr id="162" name="Google Shape;162;p30"/>
          <p:cNvSpPr txBox="1"/>
          <p:nvPr/>
        </p:nvSpPr>
        <p:spPr>
          <a:xfrm>
            <a:off x="216125" y="2117925"/>
            <a:ext cx="112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Inter"/>
              <a:ea typeface="Inter"/>
              <a:cs typeface="Inter"/>
              <a:sym typeface="Inter"/>
            </a:endParaRPr>
          </a:p>
        </p:txBody>
      </p:sp>
      <p:sp>
        <p:nvSpPr>
          <p:cNvPr id="163" name="Google Shape;163;p30"/>
          <p:cNvSpPr txBox="1"/>
          <p:nvPr/>
        </p:nvSpPr>
        <p:spPr>
          <a:xfrm>
            <a:off x="216125" y="3869575"/>
            <a:ext cx="1400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Inter"/>
              <a:ea typeface="Inter"/>
              <a:cs typeface="Inter"/>
              <a:sym typeface="Inter"/>
            </a:endParaRPr>
          </a:p>
        </p:txBody>
      </p:sp>
      <p:pic>
        <p:nvPicPr>
          <p:cNvPr id="164" name="Google Shape;164;p30" title="Screenshot 2025-08-01 at 12.26.05 AM.png"/>
          <p:cNvPicPr preferRelativeResize="0"/>
          <p:nvPr/>
        </p:nvPicPr>
        <p:blipFill>
          <a:blip r:embed="rId3">
            <a:alphaModFix/>
          </a:blip>
          <a:stretch>
            <a:fillRect/>
          </a:stretch>
        </p:blipFill>
        <p:spPr>
          <a:xfrm>
            <a:off x="854525" y="633525"/>
            <a:ext cx="7094425" cy="4786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323850" y="-107156"/>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n" sz="2700">
                <a:solidFill>
                  <a:srgbClr val="3A7D22"/>
                </a:solidFill>
              </a:rPr>
              <a:t>Product surface Freelancer Job </a:t>
            </a:r>
            <a:r>
              <a:rPr b="1" lang="en" sz="2700">
                <a:solidFill>
                  <a:srgbClr val="3A7D22"/>
                </a:solidFill>
              </a:rPr>
              <a:t>Recommender</a:t>
            </a:r>
            <a:endParaRPr/>
          </a:p>
        </p:txBody>
      </p:sp>
      <p:pic>
        <p:nvPicPr>
          <p:cNvPr id="170" name="Google Shape;170;p31" title="Screenshot 2025-08-01 at 12.31.43 AM.png"/>
          <p:cNvPicPr preferRelativeResize="0"/>
          <p:nvPr/>
        </p:nvPicPr>
        <p:blipFill>
          <a:blip r:embed="rId3">
            <a:alphaModFix/>
          </a:blip>
          <a:stretch>
            <a:fillRect/>
          </a:stretch>
        </p:blipFill>
        <p:spPr>
          <a:xfrm>
            <a:off x="457200" y="658450"/>
            <a:ext cx="7451826" cy="4170149"/>
          </a:xfrm>
          <a:prstGeom prst="rect">
            <a:avLst/>
          </a:prstGeom>
          <a:noFill/>
          <a:ln>
            <a:noFill/>
          </a:ln>
        </p:spPr>
      </p:pic>
      <p:sp>
        <p:nvSpPr>
          <p:cNvPr id="171" name="Google Shape;171;p31"/>
          <p:cNvSpPr txBox="1"/>
          <p:nvPr/>
        </p:nvSpPr>
        <p:spPr>
          <a:xfrm>
            <a:off x="1895175" y="4768175"/>
            <a:ext cx="5418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rgbClr val="595959"/>
                </a:solidFill>
                <a:latin typeface="Inter"/>
                <a:ea typeface="Inter"/>
                <a:cs typeface="Inter"/>
                <a:sym typeface="Inter"/>
              </a:rPr>
              <a:t>Find Work Home - Freelancer Home Page Job recommendations</a:t>
            </a:r>
            <a:endParaRPr i="1" sz="1100">
              <a:solidFill>
                <a:srgbClr val="595959"/>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234700" y="50950"/>
            <a:ext cx="85329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b="1" lang="en" sz="2700">
                <a:solidFill>
                  <a:srgbClr val="3A7D22"/>
                </a:solidFill>
              </a:rPr>
              <a:t>Why Search &amp; Recommendation Ranking Matters</a:t>
            </a:r>
            <a:endParaRPr/>
          </a:p>
        </p:txBody>
      </p:sp>
      <p:sp>
        <p:nvSpPr>
          <p:cNvPr id="177" name="Google Shape;177;p32"/>
          <p:cNvSpPr txBox="1"/>
          <p:nvPr/>
        </p:nvSpPr>
        <p:spPr>
          <a:xfrm>
            <a:off x="4618150" y="1459950"/>
            <a:ext cx="4460700" cy="185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100">
                <a:solidFill>
                  <a:schemeClr val="dk1"/>
                </a:solidFill>
              </a:rPr>
              <a:t>Search is the gateway to discovery</a:t>
            </a:r>
            <a:endParaRPr b="1" sz="2100">
              <a:solidFill>
                <a:schemeClr val="dk1"/>
              </a:solidFill>
            </a:endParaRPr>
          </a:p>
          <a:p>
            <a:pPr indent="0" lvl="0" marL="0" rtl="0" algn="l">
              <a:lnSpc>
                <a:spcPct val="115000"/>
              </a:lnSpc>
              <a:spcBef>
                <a:spcPts val="0"/>
              </a:spcBef>
              <a:spcAft>
                <a:spcPts val="0"/>
              </a:spcAft>
              <a:buNone/>
            </a:pPr>
            <a:r>
              <a:rPr lang="en" sz="1350">
                <a:solidFill>
                  <a:schemeClr val="dk1"/>
                </a:solidFill>
              </a:rPr>
              <a:t>- Upwork clients rely on search to find top talent </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quickly</a:t>
            </a:r>
            <a:endParaRPr sz="1350">
              <a:solidFill>
                <a:schemeClr val="dk1"/>
              </a:solidFill>
            </a:endParaRPr>
          </a:p>
          <a:p>
            <a:pPr indent="0" lvl="0" marL="0" rtl="0" algn="l">
              <a:lnSpc>
                <a:spcPct val="115000"/>
              </a:lnSpc>
              <a:spcBef>
                <a:spcPts val="0"/>
              </a:spcBef>
              <a:spcAft>
                <a:spcPts val="0"/>
              </a:spcAft>
              <a:buNone/>
            </a:pPr>
            <a:r>
              <a:t/>
            </a:r>
            <a:endParaRPr sz="1350">
              <a:solidFill>
                <a:schemeClr val="dk1"/>
              </a:solidFill>
            </a:endParaRPr>
          </a:p>
          <a:p>
            <a:pPr indent="0" lvl="0" marL="0" rtl="0" algn="l">
              <a:lnSpc>
                <a:spcPct val="115000"/>
              </a:lnSpc>
              <a:spcBef>
                <a:spcPts val="0"/>
              </a:spcBef>
              <a:spcAft>
                <a:spcPts val="0"/>
              </a:spcAft>
              <a:buNone/>
            </a:pPr>
            <a:r>
              <a:t/>
            </a:r>
            <a:endParaRPr sz="1350">
              <a:solidFill>
                <a:schemeClr val="dk1"/>
              </a:solidFill>
            </a:endParaRPr>
          </a:p>
        </p:txBody>
      </p:sp>
      <p:sp>
        <p:nvSpPr>
          <p:cNvPr id="178" name="Google Shape;178;p32"/>
          <p:cNvSpPr txBox="1"/>
          <p:nvPr/>
        </p:nvSpPr>
        <p:spPr>
          <a:xfrm>
            <a:off x="191525" y="3035050"/>
            <a:ext cx="4612500" cy="198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2100">
              <a:solidFill>
                <a:schemeClr val="dk1"/>
              </a:solidFill>
            </a:endParaRPr>
          </a:p>
          <a:p>
            <a:pPr indent="0" lvl="0" marL="0" rtl="0" algn="l">
              <a:lnSpc>
                <a:spcPct val="115000"/>
              </a:lnSpc>
              <a:spcBef>
                <a:spcPts val="0"/>
              </a:spcBef>
              <a:spcAft>
                <a:spcPts val="0"/>
              </a:spcAft>
              <a:buNone/>
            </a:pPr>
            <a:r>
              <a:rPr b="1" lang="en" sz="2100">
                <a:solidFill>
                  <a:schemeClr val="dk1"/>
                </a:solidFill>
              </a:rPr>
              <a:t>Recommendation fuels engagement</a:t>
            </a:r>
            <a:endParaRPr b="1" sz="2100">
              <a:solidFill>
                <a:schemeClr val="dk1"/>
              </a:solidFill>
            </a:endParaRPr>
          </a:p>
          <a:p>
            <a:pPr indent="0" lvl="0" marL="0" rtl="0" algn="l">
              <a:lnSpc>
                <a:spcPct val="115000"/>
              </a:lnSpc>
              <a:spcBef>
                <a:spcPts val="0"/>
              </a:spcBef>
              <a:spcAft>
                <a:spcPts val="0"/>
              </a:spcAft>
              <a:buNone/>
            </a:pPr>
            <a:r>
              <a:rPr lang="en" sz="1350">
                <a:solidFill>
                  <a:schemeClr val="dk1"/>
                </a:solidFill>
              </a:rPr>
              <a:t>- Personalized feeds on Freelancer Home influence job views and proposal/bid activity</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a:t>
            </a:r>
            <a:endParaRPr sz="1350">
              <a:solidFill>
                <a:schemeClr val="dk1"/>
              </a:solidFill>
            </a:endParaRPr>
          </a:p>
        </p:txBody>
      </p:sp>
      <p:sp>
        <p:nvSpPr>
          <p:cNvPr id="179" name="Google Shape;179;p32"/>
          <p:cNvSpPr txBox="1"/>
          <p:nvPr/>
        </p:nvSpPr>
        <p:spPr>
          <a:xfrm>
            <a:off x="191525" y="1436850"/>
            <a:ext cx="4405500" cy="124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100">
                <a:solidFill>
                  <a:schemeClr val="dk1"/>
                </a:solidFill>
              </a:rPr>
              <a:t>Drive k</a:t>
            </a:r>
            <a:r>
              <a:rPr b="1" lang="en" sz="2100">
                <a:solidFill>
                  <a:schemeClr val="dk1"/>
                </a:solidFill>
              </a:rPr>
              <a:t>ey business outcomes</a:t>
            </a:r>
            <a:r>
              <a:rPr lang="en" sz="1350">
                <a:solidFill>
                  <a:schemeClr val="dk1"/>
                </a:solidFill>
              </a:rPr>
              <a:t> </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Better </a:t>
            </a:r>
            <a:r>
              <a:rPr lang="en" sz="1350">
                <a:solidFill>
                  <a:schemeClr val="dk1"/>
                </a:solidFill>
              </a:rPr>
              <a:t>ranking</a:t>
            </a:r>
            <a:r>
              <a:rPr lang="en" sz="1350">
                <a:solidFill>
                  <a:schemeClr val="dk1"/>
                </a:solidFill>
              </a:rPr>
              <a:t> -&gt; more relevant client-freelancer matching, </a:t>
            </a:r>
            <a:r>
              <a:rPr lang="en" sz="1350">
                <a:solidFill>
                  <a:schemeClr val="dk1"/>
                </a:solidFill>
              </a:rPr>
              <a:t>higher conversion, </a:t>
            </a:r>
            <a:r>
              <a:rPr lang="en" sz="1350">
                <a:solidFill>
                  <a:schemeClr val="dk1"/>
                </a:solidFill>
              </a:rPr>
              <a:t>and platform efficiency</a:t>
            </a:r>
            <a:endParaRPr sz="1350">
              <a:solidFill>
                <a:schemeClr val="dk1"/>
              </a:solidFill>
            </a:endParaRPr>
          </a:p>
          <a:p>
            <a:pPr indent="0" lvl="0" marL="0" rtl="0" algn="l">
              <a:lnSpc>
                <a:spcPct val="115000"/>
              </a:lnSpc>
              <a:spcBef>
                <a:spcPts val="0"/>
              </a:spcBef>
              <a:spcAft>
                <a:spcPts val="0"/>
              </a:spcAft>
              <a:buNone/>
            </a:pPr>
            <a:r>
              <a:t/>
            </a:r>
            <a:endParaRPr sz="1350">
              <a:solidFill>
                <a:schemeClr val="dk1"/>
              </a:solidFill>
            </a:endParaRPr>
          </a:p>
        </p:txBody>
      </p:sp>
      <p:sp>
        <p:nvSpPr>
          <p:cNvPr id="180" name="Google Shape;180;p32"/>
          <p:cNvSpPr txBox="1"/>
          <p:nvPr/>
        </p:nvSpPr>
        <p:spPr>
          <a:xfrm>
            <a:off x="4694350" y="3412550"/>
            <a:ext cx="7399500" cy="100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100">
                <a:solidFill>
                  <a:schemeClr val="dk1"/>
                </a:solidFill>
              </a:rPr>
              <a:t>Build trust with customers</a:t>
            </a:r>
            <a:endParaRPr b="1" sz="2100">
              <a:solidFill>
                <a:schemeClr val="dk1"/>
              </a:solidFill>
            </a:endParaRPr>
          </a:p>
          <a:p>
            <a:pPr indent="0" lvl="0" marL="0" rtl="0" algn="l">
              <a:lnSpc>
                <a:spcPct val="115000"/>
              </a:lnSpc>
              <a:spcBef>
                <a:spcPts val="0"/>
              </a:spcBef>
              <a:spcAft>
                <a:spcPts val="0"/>
              </a:spcAft>
              <a:buNone/>
            </a:pPr>
            <a:r>
              <a:rPr lang="en" sz="1350">
                <a:solidFill>
                  <a:schemeClr val="dk1"/>
                </a:solidFill>
              </a:rPr>
              <a:t>- Understand user intent </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Explain how ranking works to customers</a:t>
            </a:r>
            <a:endParaRPr sz="135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448450" y="-6"/>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b="1" lang="en" sz="2700">
                <a:solidFill>
                  <a:srgbClr val="3A7D22"/>
                </a:solidFill>
              </a:rPr>
              <a:t>More</a:t>
            </a:r>
            <a:r>
              <a:rPr lang="en"/>
              <a:t> </a:t>
            </a:r>
            <a:r>
              <a:rPr b="1" lang="en" sz="2700">
                <a:solidFill>
                  <a:srgbClr val="3A7D22"/>
                </a:solidFill>
              </a:rPr>
              <a:t>Challenges in Upwork S&amp;R</a:t>
            </a:r>
            <a:endParaRPr b="1" sz="2700">
              <a:solidFill>
                <a:srgbClr val="3A7D22"/>
              </a:solidFill>
            </a:endParaRPr>
          </a:p>
        </p:txBody>
      </p:sp>
      <p:sp>
        <p:nvSpPr>
          <p:cNvPr id="186" name="Google Shape;186;p33"/>
          <p:cNvSpPr txBox="1"/>
          <p:nvPr/>
        </p:nvSpPr>
        <p:spPr>
          <a:xfrm>
            <a:off x="433700" y="1040925"/>
            <a:ext cx="8950500" cy="3556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100">
              <a:solidFill>
                <a:schemeClr val="dk1"/>
              </a:solidFill>
            </a:endParaRPr>
          </a:p>
          <a:p>
            <a:pPr indent="-333375" lvl="0" marL="457200" rtl="0" algn="l">
              <a:spcBef>
                <a:spcPts val="0"/>
              </a:spcBef>
              <a:spcAft>
                <a:spcPts val="0"/>
              </a:spcAft>
              <a:buClr>
                <a:schemeClr val="dk1"/>
              </a:buClr>
              <a:buSzPts val="1650"/>
              <a:buChar char="●"/>
            </a:pPr>
            <a:r>
              <a:rPr b="1" lang="en" sz="2100">
                <a:solidFill>
                  <a:schemeClr val="dk1"/>
                </a:solidFill>
              </a:rPr>
              <a:t>Delayed and sparse conversions</a:t>
            </a:r>
            <a:br>
              <a:rPr b="1" lang="en" sz="1650">
                <a:solidFill>
                  <a:schemeClr val="dk1"/>
                </a:solidFill>
              </a:rPr>
            </a:br>
            <a:r>
              <a:rPr lang="en" sz="1650">
                <a:solidFill>
                  <a:schemeClr val="dk1"/>
                </a:solidFill>
              </a:rPr>
              <a:t>Hires are observed weeks/months after first engagement</a:t>
            </a:r>
            <a:br>
              <a:rPr lang="en" sz="1650">
                <a:solidFill>
                  <a:schemeClr val="dk1"/>
                </a:solidFill>
              </a:rPr>
            </a:br>
            <a:endParaRPr sz="1650">
              <a:solidFill>
                <a:schemeClr val="dk1"/>
              </a:solidFill>
            </a:endParaRPr>
          </a:p>
          <a:p>
            <a:pPr indent="-330200" lvl="0" marL="457200" rtl="0" algn="l">
              <a:spcBef>
                <a:spcPts val="0"/>
              </a:spcBef>
              <a:spcAft>
                <a:spcPts val="0"/>
              </a:spcAft>
              <a:buClr>
                <a:schemeClr val="dk1"/>
              </a:buClr>
              <a:buSzPts val="1600"/>
              <a:buChar char="●"/>
            </a:pPr>
            <a:r>
              <a:rPr b="1" lang="en" sz="2100">
                <a:solidFill>
                  <a:schemeClr val="dk1"/>
                </a:solidFill>
              </a:rPr>
              <a:t>Cannibalization among different S&amp;R surfaces</a:t>
            </a:r>
            <a:endParaRPr b="1" sz="1100">
              <a:solidFill>
                <a:schemeClr val="dk1"/>
              </a:solidFill>
            </a:endParaRPr>
          </a:p>
          <a:p>
            <a:pPr indent="0" lvl="0" marL="457200" rtl="0" algn="l">
              <a:spcBef>
                <a:spcPts val="0"/>
              </a:spcBef>
              <a:spcAft>
                <a:spcPts val="0"/>
              </a:spcAft>
              <a:buNone/>
            </a:pPr>
            <a:r>
              <a:rPr lang="en" sz="1650">
                <a:solidFill>
                  <a:schemeClr val="dk1"/>
                </a:solidFill>
              </a:rPr>
              <a:t>Last-touch or All-touch attribution?</a:t>
            </a:r>
            <a:endParaRPr sz="1650">
              <a:solidFill>
                <a:schemeClr val="dk1"/>
              </a:solidFill>
            </a:endParaRPr>
          </a:p>
          <a:p>
            <a:pPr indent="0" lvl="0" marL="457200" rtl="0" algn="l">
              <a:spcBef>
                <a:spcPts val="0"/>
              </a:spcBef>
              <a:spcAft>
                <a:spcPts val="0"/>
              </a:spcAft>
              <a:buNone/>
            </a:pPr>
            <a:r>
              <a:t/>
            </a:r>
            <a:endParaRPr b="1" sz="1100">
              <a:solidFill>
                <a:schemeClr val="dk1"/>
              </a:solidFill>
            </a:endParaRPr>
          </a:p>
          <a:p>
            <a:pPr indent="-330200" lvl="0" marL="457200" rtl="0" algn="l">
              <a:spcBef>
                <a:spcPts val="0"/>
              </a:spcBef>
              <a:spcAft>
                <a:spcPts val="0"/>
              </a:spcAft>
              <a:buClr>
                <a:schemeClr val="dk1"/>
              </a:buClr>
              <a:buSzPts val="1600"/>
              <a:buChar char="●"/>
            </a:pPr>
            <a:r>
              <a:rPr b="1" lang="en" sz="2100">
                <a:solidFill>
                  <a:schemeClr val="dk1"/>
                </a:solidFill>
              </a:rPr>
              <a:t>Objective function - Engagement vs. Conversion  </a:t>
            </a:r>
            <a:br>
              <a:rPr b="1" lang="en" sz="2100">
                <a:solidFill>
                  <a:schemeClr val="dk1"/>
                </a:solidFill>
              </a:rPr>
            </a:br>
            <a:r>
              <a:rPr lang="en" sz="1650">
                <a:solidFill>
                  <a:schemeClr val="dk1"/>
                </a:solidFill>
              </a:rPr>
              <a:t>bid/invites -&gt; hires -&gt; total GSV</a:t>
            </a:r>
            <a:br>
              <a:rPr lang="en" sz="1650">
                <a:solidFill>
                  <a:schemeClr val="dk1"/>
                </a:solidFill>
              </a:rPr>
            </a:br>
            <a:endParaRPr sz="1100">
              <a:solidFill>
                <a:schemeClr val="dk1"/>
              </a:solidFill>
            </a:endParaRPr>
          </a:p>
          <a:p>
            <a:pPr indent="-330200" lvl="0" marL="457200" rtl="0" algn="l">
              <a:spcBef>
                <a:spcPts val="0"/>
              </a:spcBef>
              <a:spcAft>
                <a:spcPts val="0"/>
              </a:spcAft>
              <a:buClr>
                <a:schemeClr val="dk1"/>
              </a:buClr>
              <a:buSzPts val="1600"/>
              <a:buChar char="●"/>
            </a:pPr>
            <a:r>
              <a:rPr b="1" lang="en" sz="2100">
                <a:solidFill>
                  <a:schemeClr val="dk1"/>
                </a:solidFill>
              </a:rPr>
              <a:t>Two-sided selection</a:t>
            </a:r>
            <a:br>
              <a:rPr b="1" lang="en" sz="1100">
                <a:solidFill>
                  <a:schemeClr val="dk1"/>
                </a:solidFill>
              </a:rPr>
            </a:br>
            <a:r>
              <a:rPr lang="en" sz="1650">
                <a:solidFill>
                  <a:schemeClr val="dk1"/>
                </a:solidFill>
              </a:rPr>
              <a:t>Even after a “hire,” freelancers may decline without any penalty</a:t>
            </a:r>
            <a:endParaRPr sz="1650">
              <a:solidFill>
                <a:schemeClr val="dk1"/>
              </a:solidFill>
            </a:endParaRPr>
          </a:p>
          <a:p>
            <a:pPr indent="0" lvl="0" marL="0" rtl="0" algn="l">
              <a:spcBef>
                <a:spcPts val="0"/>
              </a:spcBef>
              <a:spcAft>
                <a:spcPts val="0"/>
              </a:spcAft>
              <a:buNone/>
            </a:pPr>
            <a:r>
              <a:t/>
            </a:r>
            <a:endParaRPr sz="165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p:nvPr/>
        </p:nvSpPr>
        <p:spPr>
          <a:xfrm>
            <a:off x="98916" y="2308462"/>
            <a:ext cx="1189200" cy="9942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Retrieval Results</a:t>
            </a:r>
            <a:endParaRPr b="1"/>
          </a:p>
          <a:p>
            <a:pPr indent="0" lvl="0" marL="0" rtl="0" algn="ctr">
              <a:spcBef>
                <a:spcPts val="0"/>
              </a:spcBef>
              <a:spcAft>
                <a:spcPts val="0"/>
              </a:spcAft>
              <a:buNone/>
            </a:pPr>
            <a:r>
              <a:rPr b="1" lang="en"/>
              <a:t>~500</a:t>
            </a:r>
            <a:endParaRPr b="1"/>
          </a:p>
        </p:txBody>
      </p:sp>
      <p:sp>
        <p:nvSpPr>
          <p:cNvPr id="192" name="Google Shape;192;p34"/>
          <p:cNvSpPr/>
          <p:nvPr/>
        </p:nvSpPr>
        <p:spPr>
          <a:xfrm>
            <a:off x="1628415" y="1570350"/>
            <a:ext cx="1189200" cy="9942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Xgboost</a:t>
            </a:r>
            <a:endParaRPr b="1"/>
          </a:p>
        </p:txBody>
      </p:sp>
      <p:sp>
        <p:nvSpPr>
          <p:cNvPr id="193" name="Google Shape;193;p34"/>
          <p:cNvSpPr/>
          <p:nvPr/>
        </p:nvSpPr>
        <p:spPr>
          <a:xfrm>
            <a:off x="1628043" y="3691205"/>
            <a:ext cx="1189200" cy="12201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Feature Store</a:t>
            </a:r>
            <a:endParaRPr b="1"/>
          </a:p>
        </p:txBody>
      </p:sp>
      <p:cxnSp>
        <p:nvCxnSpPr>
          <p:cNvPr id="194" name="Google Shape;194;p34"/>
          <p:cNvCxnSpPr>
            <a:stCxn id="191" idx="3"/>
            <a:endCxn id="192" idx="1"/>
          </p:cNvCxnSpPr>
          <p:nvPr/>
        </p:nvCxnSpPr>
        <p:spPr>
          <a:xfrm flipH="1" rot="10800000">
            <a:off x="1288116" y="2067562"/>
            <a:ext cx="340200" cy="738000"/>
          </a:xfrm>
          <a:prstGeom prst="straightConnector1">
            <a:avLst/>
          </a:prstGeom>
          <a:noFill/>
          <a:ln cap="flat" cmpd="sng" w="9525">
            <a:solidFill>
              <a:schemeClr val="dk2"/>
            </a:solidFill>
            <a:prstDash val="solid"/>
            <a:round/>
            <a:headEnd len="med" w="med" type="none"/>
            <a:tailEnd len="med" w="med" type="triangle"/>
          </a:ln>
        </p:spPr>
      </p:cxnSp>
      <p:cxnSp>
        <p:nvCxnSpPr>
          <p:cNvPr id="195" name="Google Shape;195;p34"/>
          <p:cNvCxnSpPr>
            <a:stCxn id="192" idx="3"/>
            <a:endCxn id="196" idx="1"/>
          </p:cNvCxnSpPr>
          <p:nvPr/>
        </p:nvCxnSpPr>
        <p:spPr>
          <a:xfrm>
            <a:off x="2817615" y="2067450"/>
            <a:ext cx="869100" cy="864300"/>
          </a:xfrm>
          <a:prstGeom prst="straightConnector1">
            <a:avLst/>
          </a:prstGeom>
          <a:noFill/>
          <a:ln cap="flat" cmpd="sng" w="9525">
            <a:solidFill>
              <a:schemeClr val="dk2"/>
            </a:solidFill>
            <a:prstDash val="solid"/>
            <a:round/>
            <a:headEnd len="med" w="med" type="none"/>
            <a:tailEnd len="med" w="med" type="triangle"/>
          </a:ln>
        </p:spPr>
      </p:cxnSp>
      <p:cxnSp>
        <p:nvCxnSpPr>
          <p:cNvPr id="197" name="Google Shape;197;p34"/>
          <p:cNvCxnSpPr>
            <a:stCxn id="193" idx="4"/>
            <a:endCxn id="196" idx="1"/>
          </p:cNvCxnSpPr>
          <p:nvPr/>
        </p:nvCxnSpPr>
        <p:spPr>
          <a:xfrm flipH="1" rot="10800000">
            <a:off x="2817243" y="2931755"/>
            <a:ext cx="869400" cy="1369500"/>
          </a:xfrm>
          <a:prstGeom prst="straightConnector1">
            <a:avLst/>
          </a:prstGeom>
          <a:noFill/>
          <a:ln cap="flat" cmpd="sng" w="9525">
            <a:solidFill>
              <a:schemeClr val="dk2"/>
            </a:solidFill>
            <a:prstDash val="solid"/>
            <a:round/>
            <a:headEnd len="med" w="med" type="triangle"/>
            <a:tailEnd len="med" w="med" type="stealth"/>
          </a:ln>
        </p:spPr>
      </p:cxnSp>
      <p:cxnSp>
        <p:nvCxnSpPr>
          <p:cNvPr id="198" name="Google Shape;198;p34"/>
          <p:cNvCxnSpPr>
            <a:stCxn id="192" idx="2"/>
            <a:endCxn id="193" idx="1"/>
          </p:cNvCxnSpPr>
          <p:nvPr/>
        </p:nvCxnSpPr>
        <p:spPr>
          <a:xfrm flipH="1">
            <a:off x="2222715" y="2564550"/>
            <a:ext cx="300" cy="1126800"/>
          </a:xfrm>
          <a:prstGeom prst="straightConnector1">
            <a:avLst/>
          </a:prstGeom>
          <a:noFill/>
          <a:ln cap="flat" cmpd="sng" w="9525">
            <a:solidFill>
              <a:schemeClr val="dk2"/>
            </a:solidFill>
            <a:prstDash val="solid"/>
            <a:round/>
            <a:headEnd len="med" w="med" type="triangle"/>
            <a:tailEnd len="med" w="med" type="triangle"/>
          </a:ln>
        </p:spPr>
      </p:cxnSp>
      <p:cxnSp>
        <p:nvCxnSpPr>
          <p:cNvPr id="199" name="Google Shape;199;p34"/>
          <p:cNvCxnSpPr>
            <a:stCxn id="196" idx="3"/>
            <a:endCxn id="200" idx="1"/>
          </p:cNvCxnSpPr>
          <p:nvPr/>
        </p:nvCxnSpPr>
        <p:spPr>
          <a:xfrm>
            <a:off x="6398000" y="2931850"/>
            <a:ext cx="575400" cy="1500"/>
          </a:xfrm>
          <a:prstGeom prst="straightConnector1">
            <a:avLst/>
          </a:prstGeom>
          <a:noFill/>
          <a:ln cap="flat" cmpd="sng" w="9525">
            <a:solidFill>
              <a:schemeClr val="dk2"/>
            </a:solidFill>
            <a:prstDash val="solid"/>
            <a:round/>
            <a:headEnd len="med" w="med" type="none"/>
            <a:tailEnd len="med" w="med" type="triangle"/>
          </a:ln>
        </p:spPr>
      </p:cxnSp>
      <p:sp>
        <p:nvSpPr>
          <p:cNvPr id="201" name="Google Shape;201;p34"/>
          <p:cNvSpPr txBox="1"/>
          <p:nvPr/>
        </p:nvSpPr>
        <p:spPr>
          <a:xfrm>
            <a:off x="2592700" y="2571275"/>
            <a:ext cx="1329300" cy="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Leaf indices</a:t>
            </a:r>
            <a:endParaRPr sz="1200">
              <a:solidFill>
                <a:schemeClr val="dk1"/>
              </a:solidFill>
            </a:endParaRPr>
          </a:p>
        </p:txBody>
      </p:sp>
      <p:sp>
        <p:nvSpPr>
          <p:cNvPr id="202" name="Google Shape;202;p34"/>
          <p:cNvSpPr/>
          <p:nvPr/>
        </p:nvSpPr>
        <p:spPr>
          <a:xfrm>
            <a:off x="3804850" y="3939850"/>
            <a:ext cx="2474400" cy="7590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Shared Layers</a:t>
            </a:r>
            <a:endParaRPr b="1"/>
          </a:p>
        </p:txBody>
      </p:sp>
      <p:sp>
        <p:nvSpPr>
          <p:cNvPr id="203" name="Google Shape;203;p34"/>
          <p:cNvSpPr/>
          <p:nvPr/>
        </p:nvSpPr>
        <p:spPr>
          <a:xfrm>
            <a:off x="3804850" y="2669050"/>
            <a:ext cx="2474400" cy="8898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Expert Networks</a:t>
            </a:r>
            <a:endParaRPr b="1"/>
          </a:p>
        </p:txBody>
      </p:sp>
      <p:sp>
        <p:nvSpPr>
          <p:cNvPr id="204" name="Google Shape;204;p34"/>
          <p:cNvSpPr/>
          <p:nvPr/>
        </p:nvSpPr>
        <p:spPr>
          <a:xfrm>
            <a:off x="3804850" y="1087205"/>
            <a:ext cx="1044000" cy="1220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Task Hire Tower</a:t>
            </a:r>
            <a:endParaRPr b="1"/>
          </a:p>
        </p:txBody>
      </p:sp>
      <p:sp>
        <p:nvSpPr>
          <p:cNvPr id="205" name="Google Shape;205;p34"/>
          <p:cNvSpPr/>
          <p:nvPr/>
        </p:nvSpPr>
        <p:spPr>
          <a:xfrm>
            <a:off x="5158950" y="1087205"/>
            <a:ext cx="1044000" cy="1220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Task Click Tower</a:t>
            </a:r>
            <a:endParaRPr b="1"/>
          </a:p>
        </p:txBody>
      </p:sp>
      <p:sp>
        <p:nvSpPr>
          <p:cNvPr id="206" name="Google Shape;206;p34"/>
          <p:cNvSpPr txBox="1"/>
          <p:nvPr/>
        </p:nvSpPr>
        <p:spPr>
          <a:xfrm>
            <a:off x="4795075" y="1511205"/>
            <a:ext cx="5172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rPr>
              <a:t>…</a:t>
            </a:r>
            <a:endParaRPr sz="2100">
              <a:solidFill>
                <a:schemeClr val="dk1"/>
              </a:solidFill>
            </a:endParaRPr>
          </a:p>
        </p:txBody>
      </p:sp>
      <p:sp>
        <p:nvSpPr>
          <p:cNvPr id="207" name="Google Shape;207;p34"/>
          <p:cNvSpPr txBox="1"/>
          <p:nvPr>
            <p:ph type="title"/>
          </p:nvPr>
        </p:nvSpPr>
        <p:spPr>
          <a:xfrm>
            <a:off x="67450" y="-1"/>
            <a:ext cx="7886700" cy="764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b="1" lang="en" sz="2700">
                <a:solidFill>
                  <a:srgbClr val="3A7D22"/>
                </a:solidFill>
              </a:rPr>
              <a:t>Multi-task Learning and MOO architecture</a:t>
            </a:r>
            <a:endParaRPr b="1" sz="2700">
              <a:solidFill>
                <a:srgbClr val="3A7D22"/>
              </a:solidFill>
            </a:endParaRPr>
          </a:p>
        </p:txBody>
      </p:sp>
      <p:sp>
        <p:nvSpPr>
          <p:cNvPr id="200" name="Google Shape;200;p34"/>
          <p:cNvSpPr/>
          <p:nvPr/>
        </p:nvSpPr>
        <p:spPr>
          <a:xfrm>
            <a:off x="6973407" y="2553800"/>
            <a:ext cx="1806300" cy="7590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MOO blending function</a:t>
            </a:r>
            <a:endParaRPr b="1"/>
          </a:p>
        </p:txBody>
      </p:sp>
      <p:sp>
        <p:nvSpPr>
          <p:cNvPr id="196" name="Google Shape;196;p34"/>
          <p:cNvSpPr/>
          <p:nvPr/>
        </p:nvSpPr>
        <p:spPr>
          <a:xfrm>
            <a:off x="3686600" y="995950"/>
            <a:ext cx="2711400" cy="3871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p34"/>
          <p:cNvSpPr txBox="1"/>
          <p:nvPr/>
        </p:nvSpPr>
        <p:spPr>
          <a:xfrm>
            <a:off x="3809850" y="593475"/>
            <a:ext cx="1040700" cy="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MMOE</a:t>
            </a:r>
            <a:endParaRPr b="1" sz="2100">
              <a:solidFill>
                <a:schemeClr val="dk1"/>
              </a:solidFill>
            </a:endParaRPr>
          </a:p>
        </p:txBody>
      </p:sp>
      <p:cxnSp>
        <p:nvCxnSpPr>
          <p:cNvPr id="209" name="Google Shape;209;p34"/>
          <p:cNvCxnSpPr/>
          <p:nvPr/>
        </p:nvCxnSpPr>
        <p:spPr>
          <a:xfrm rot="10800000">
            <a:off x="4532250" y="3556825"/>
            <a:ext cx="0" cy="364200"/>
          </a:xfrm>
          <a:prstGeom prst="straightConnector1">
            <a:avLst/>
          </a:prstGeom>
          <a:noFill/>
          <a:ln cap="flat" cmpd="sng" w="9525">
            <a:solidFill>
              <a:schemeClr val="dk2"/>
            </a:solidFill>
            <a:prstDash val="solid"/>
            <a:round/>
            <a:headEnd len="med" w="med" type="none"/>
            <a:tailEnd len="med" w="med" type="triangle"/>
          </a:ln>
        </p:spPr>
      </p:cxnSp>
      <p:cxnSp>
        <p:nvCxnSpPr>
          <p:cNvPr id="210" name="Google Shape;210;p34"/>
          <p:cNvCxnSpPr/>
          <p:nvPr/>
        </p:nvCxnSpPr>
        <p:spPr>
          <a:xfrm rot="10800000">
            <a:off x="5065650" y="3556825"/>
            <a:ext cx="0" cy="364200"/>
          </a:xfrm>
          <a:prstGeom prst="straightConnector1">
            <a:avLst/>
          </a:prstGeom>
          <a:noFill/>
          <a:ln cap="flat" cmpd="sng" w="9525">
            <a:solidFill>
              <a:schemeClr val="dk2"/>
            </a:solidFill>
            <a:prstDash val="solid"/>
            <a:round/>
            <a:headEnd len="med" w="med" type="none"/>
            <a:tailEnd len="med" w="med" type="triangle"/>
          </a:ln>
        </p:spPr>
      </p:cxnSp>
      <p:cxnSp>
        <p:nvCxnSpPr>
          <p:cNvPr id="211" name="Google Shape;211;p34"/>
          <p:cNvCxnSpPr/>
          <p:nvPr/>
        </p:nvCxnSpPr>
        <p:spPr>
          <a:xfrm rot="10800000">
            <a:off x="5576291" y="3556825"/>
            <a:ext cx="0" cy="364200"/>
          </a:xfrm>
          <a:prstGeom prst="straightConnector1">
            <a:avLst/>
          </a:prstGeom>
          <a:noFill/>
          <a:ln cap="flat" cmpd="sng" w="9525">
            <a:solidFill>
              <a:schemeClr val="dk2"/>
            </a:solidFill>
            <a:prstDash val="solid"/>
            <a:round/>
            <a:headEnd len="med" w="med" type="none"/>
            <a:tailEnd len="med" w="med" type="triangle"/>
          </a:ln>
        </p:spPr>
      </p:cxnSp>
      <p:cxnSp>
        <p:nvCxnSpPr>
          <p:cNvPr id="212" name="Google Shape;212;p34"/>
          <p:cNvCxnSpPr>
            <a:endCxn id="203" idx="2"/>
          </p:cNvCxnSpPr>
          <p:nvPr/>
        </p:nvCxnSpPr>
        <p:spPr>
          <a:xfrm flipH="1" rot="10800000">
            <a:off x="4555150" y="3558850"/>
            <a:ext cx="486900" cy="362100"/>
          </a:xfrm>
          <a:prstGeom prst="straightConnector1">
            <a:avLst/>
          </a:prstGeom>
          <a:noFill/>
          <a:ln cap="flat" cmpd="sng" w="9525">
            <a:solidFill>
              <a:schemeClr val="dk2"/>
            </a:solidFill>
            <a:prstDash val="solid"/>
            <a:round/>
            <a:headEnd len="med" w="med" type="none"/>
            <a:tailEnd len="med" w="med" type="triangle"/>
          </a:ln>
        </p:spPr>
      </p:cxnSp>
      <p:cxnSp>
        <p:nvCxnSpPr>
          <p:cNvPr id="213" name="Google Shape;213;p34"/>
          <p:cNvCxnSpPr/>
          <p:nvPr/>
        </p:nvCxnSpPr>
        <p:spPr>
          <a:xfrm flipH="1" rot="10800000">
            <a:off x="4577775" y="3602375"/>
            <a:ext cx="1001400" cy="341400"/>
          </a:xfrm>
          <a:prstGeom prst="straightConnector1">
            <a:avLst/>
          </a:prstGeom>
          <a:noFill/>
          <a:ln cap="flat" cmpd="sng" w="9525">
            <a:solidFill>
              <a:schemeClr val="dk2"/>
            </a:solidFill>
            <a:prstDash val="solid"/>
            <a:round/>
            <a:headEnd len="med" w="med" type="none"/>
            <a:tailEnd len="med" w="med" type="triangle"/>
          </a:ln>
        </p:spPr>
      </p:cxnSp>
      <p:cxnSp>
        <p:nvCxnSpPr>
          <p:cNvPr id="214" name="Google Shape;214;p34"/>
          <p:cNvCxnSpPr>
            <a:stCxn id="202" idx="0"/>
          </p:cNvCxnSpPr>
          <p:nvPr/>
        </p:nvCxnSpPr>
        <p:spPr>
          <a:xfrm rot="10800000">
            <a:off x="4577650" y="3534250"/>
            <a:ext cx="464400" cy="405600"/>
          </a:xfrm>
          <a:prstGeom prst="straightConnector1">
            <a:avLst/>
          </a:prstGeom>
          <a:noFill/>
          <a:ln cap="flat" cmpd="sng" w="9525">
            <a:solidFill>
              <a:schemeClr val="dk2"/>
            </a:solidFill>
            <a:prstDash val="solid"/>
            <a:round/>
            <a:headEnd len="med" w="med" type="none"/>
            <a:tailEnd len="med" w="med" type="triangle"/>
          </a:ln>
        </p:spPr>
      </p:cxnSp>
      <p:cxnSp>
        <p:nvCxnSpPr>
          <p:cNvPr id="215" name="Google Shape;215;p34"/>
          <p:cNvCxnSpPr/>
          <p:nvPr/>
        </p:nvCxnSpPr>
        <p:spPr>
          <a:xfrm flipH="1" rot="10800000">
            <a:off x="5042050" y="3556750"/>
            <a:ext cx="514500" cy="383100"/>
          </a:xfrm>
          <a:prstGeom prst="straightConnector1">
            <a:avLst/>
          </a:prstGeom>
          <a:noFill/>
          <a:ln cap="flat" cmpd="sng" w="9525">
            <a:solidFill>
              <a:schemeClr val="dk2"/>
            </a:solidFill>
            <a:prstDash val="solid"/>
            <a:round/>
            <a:headEnd len="med" w="med" type="none"/>
            <a:tailEnd len="med" w="med" type="triangle"/>
          </a:ln>
        </p:spPr>
      </p:cxnSp>
      <p:cxnSp>
        <p:nvCxnSpPr>
          <p:cNvPr id="216" name="Google Shape;216;p34"/>
          <p:cNvCxnSpPr/>
          <p:nvPr/>
        </p:nvCxnSpPr>
        <p:spPr>
          <a:xfrm rot="10800000">
            <a:off x="4728625" y="3561325"/>
            <a:ext cx="873300" cy="359700"/>
          </a:xfrm>
          <a:prstGeom prst="straightConnector1">
            <a:avLst/>
          </a:prstGeom>
          <a:noFill/>
          <a:ln cap="flat" cmpd="sng" w="9525">
            <a:solidFill>
              <a:schemeClr val="dk2"/>
            </a:solidFill>
            <a:prstDash val="solid"/>
            <a:round/>
            <a:headEnd len="med" w="med" type="none"/>
            <a:tailEnd len="med" w="med" type="triangle"/>
          </a:ln>
        </p:spPr>
      </p:cxnSp>
      <p:cxnSp>
        <p:nvCxnSpPr>
          <p:cNvPr id="217" name="Google Shape;217;p34"/>
          <p:cNvCxnSpPr>
            <a:endCxn id="203" idx="2"/>
          </p:cNvCxnSpPr>
          <p:nvPr/>
        </p:nvCxnSpPr>
        <p:spPr>
          <a:xfrm rot="10800000">
            <a:off x="5042050" y="3558850"/>
            <a:ext cx="559800" cy="384900"/>
          </a:xfrm>
          <a:prstGeom prst="straightConnector1">
            <a:avLst/>
          </a:prstGeom>
          <a:noFill/>
          <a:ln cap="flat" cmpd="sng" w="9525">
            <a:solidFill>
              <a:schemeClr val="dk2"/>
            </a:solidFill>
            <a:prstDash val="solid"/>
            <a:round/>
            <a:headEnd len="med" w="med" type="none"/>
            <a:tailEnd len="med" w="med" type="triangle"/>
          </a:ln>
        </p:spPr>
      </p:cxnSp>
      <p:cxnSp>
        <p:nvCxnSpPr>
          <p:cNvPr id="218" name="Google Shape;218;p34"/>
          <p:cNvCxnSpPr/>
          <p:nvPr/>
        </p:nvCxnSpPr>
        <p:spPr>
          <a:xfrm rot="10800000">
            <a:off x="4379850" y="2326368"/>
            <a:ext cx="0" cy="364200"/>
          </a:xfrm>
          <a:prstGeom prst="straightConnector1">
            <a:avLst/>
          </a:prstGeom>
          <a:noFill/>
          <a:ln cap="flat" cmpd="sng" w="9525">
            <a:solidFill>
              <a:schemeClr val="dk2"/>
            </a:solidFill>
            <a:prstDash val="solid"/>
            <a:round/>
            <a:headEnd len="med" w="med" type="none"/>
            <a:tailEnd len="med" w="med" type="triangle"/>
          </a:ln>
        </p:spPr>
      </p:cxnSp>
      <p:cxnSp>
        <p:nvCxnSpPr>
          <p:cNvPr id="219" name="Google Shape;219;p34"/>
          <p:cNvCxnSpPr/>
          <p:nvPr/>
        </p:nvCxnSpPr>
        <p:spPr>
          <a:xfrm rot="10800000">
            <a:off x="4913250" y="2326368"/>
            <a:ext cx="0" cy="364200"/>
          </a:xfrm>
          <a:prstGeom prst="straightConnector1">
            <a:avLst/>
          </a:prstGeom>
          <a:noFill/>
          <a:ln cap="flat" cmpd="sng" w="9525">
            <a:solidFill>
              <a:schemeClr val="dk2"/>
            </a:solidFill>
            <a:prstDash val="solid"/>
            <a:round/>
            <a:headEnd len="med" w="med" type="none"/>
            <a:tailEnd len="med" w="med" type="triangle"/>
          </a:ln>
        </p:spPr>
      </p:cxnSp>
      <p:cxnSp>
        <p:nvCxnSpPr>
          <p:cNvPr id="220" name="Google Shape;220;p34"/>
          <p:cNvCxnSpPr/>
          <p:nvPr/>
        </p:nvCxnSpPr>
        <p:spPr>
          <a:xfrm rot="10800000">
            <a:off x="5423891" y="2326368"/>
            <a:ext cx="0" cy="364200"/>
          </a:xfrm>
          <a:prstGeom prst="straightConnector1">
            <a:avLst/>
          </a:prstGeom>
          <a:noFill/>
          <a:ln cap="flat" cmpd="sng" w="9525">
            <a:solidFill>
              <a:schemeClr val="dk2"/>
            </a:solidFill>
            <a:prstDash val="solid"/>
            <a:round/>
            <a:headEnd len="med" w="med" type="none"/>
            <a:tailEnd len="med" w="med" type="triangle"/>
          </a:ln>
        </p:spPr>
      </p:cxnSp>
      <p:cxnSp>
        <p:nvCxnSpPr>
          <p:cNvPr id="221" name="Google Shape;221;p34"/>
          <p:cNvCxnSpPr/>
          <p:nvPr/>
        </p:nvCxnSpPr>
        <p:spPr>
          <a:xfrm flipH="1" rot="10800000">
            <a:off x="4402750" y="2328393"/>
            <a:ext cx="486900" cy="362100"/>
          </a:xfrm>
          <a:prstGeom prst="straightConnector1">
            <a:avLst/>
          </a:prstGeom>
          <a:noFill/>
          <a:ln cap="flat" cmpd="sng" w="9525">
            <a:solidFill>
              <a:schemeClr val="dk2"/>
            </a:solidFill>
            <a:prstDash val="solid"/>
            <a:round/>
            <a:headEnd len="med" w="med" type="none"/>
            <a:tailEnd len="med" w="med" type="triangle"/>
          </a:ln>
        </p:spPr>
      </p:cxnSp>
      <p:cxnSp>
        <p:nvCxnSpPr>
          <p:cNvPr id="222" name="Google Shape;222;p34"/>
          <p:cNvCxnSpPr/>
          <p:nvPr/>
        </p:nvCxnSpPr>
        <p:spPr>
          <a:xfrm flipH="1" rot="10800000">
            <a:off x="4419700" y="2372050"/>
            <a:ext cx="1007100" cy="289200"/>
          </a:xfrm>
          <a:prstGeom prst="straightConnector1">
            <a:avLst/>
          </a:prstGeom>
          <a:noFill/>
          <a:ln cap="flat" cmpd="sng" w="9525">
            <a:solidFill>
              <a:schemeClr val="dk2"/>
            </a:solidFill>
            <a:prstDash val="solid"/>
            <a:round/>
            <a:headEnd len="med" w="med" type="none"/>
            <a:tailEnd len="med" w="med" type="triangle"/>
          </a:ln>
        </p:spPr>
      </p:cxnSp>
      <p:cxnSp>
        <p:nvCxnSpPr>
          <p:cNvPr id="223" name="Google Shape;223;p34"/>
          <p:cNvCxnSpPr/>
          <p:nvPr/>
        </p:nvCxnSpPr>
        <p:spPr>
          <a:xfrm rot="10800000">
            <a:off x="4425250" y="2303793"/>
            <a:ext cx="464400" cy="405600"/>
          </a:xfrm>
          <a:prstGeom prst="straightConnector1">
            <a:avLst/>
          </a:prstGeom>
          <a:noFill/>
          <a:ln cap="flat" cmpd="sng" w="9525">
            <a:solidFill>
              <a:schemeClr val="dk2"/>
            </a:solidFill>
            <a:prstDash val="solid"/>
            <a:round/>
            <a:headEnd len="med" w="med" type="none"/>
            <a:tailEnd len="med" w="med" type="triangle"/>
          </a:ln>
        </p:spPr>
      </p:cxnSp>
      <p:cxnSp>
        <p:nvCxnSpPr>
          <p:cNvPr id="224" name="Google Shape;224;p34"/>
          <p:cNvCxnSpPr/>
          <p:nvPr/>
        </p:nvCxnSpPr>
        <p:spPr>
          <a:xfrm flipH="1" rot="10800000">
            <a:off x="4889650" y="2326293"/>
            <a:ext cx="514500" cy="383100"/>
          </a:xfrm>
          <a:prstGeom prst="straightConnector1">
            <a:avLst/>
          </a:prstGeom>
          <a:noFill/>
          <a:ln cap="flat" cmpd="sng" w="9525">
            <a:solidFill>
              <a:schemeClr val="dk2"/>
            </a:solidFill>
            <a:prstDash val="solid"/>
            <a:round/>
            <a:headEnd len="med" w="med" type="none"/>
            <a:tailEnd len="med" w="med" type="triangle"/>
          </a:ln>
        </p:spPr>
      </p:cxnSp>
      <p:cxnSp>
        <p:nvCxnSpPr>
          <p:cNvPr id="225" name="Google Shape;225;p34"/>
          <p:cNvCxnSpPr/>
          <p:nvPr/>
        </p:nvCxnSpPr>
        <p:spPr>
          <a:xfrm rot="10800000">
            <a:off x="4545325" y="2334168"/>
            <a:ext cx="904200" cy="356400"/>
          </a:xfrm>
          <a:prstGeom prst="straightConnector1">
            <a:avLst/>
          </a:prstGeom>
          <a:noFill/>
          <a:ln cap="flat" cmpd="sng" w="9525">
            <a:solidFill>
              <a:schemeClr val="dk2"/>
            </a:solidFill>
            <a:prstDash val="solid"/>
            <a:round/>
            <a:headEnd len="med" w="med" type="none"/>
            <a:tailEnd len="med" w="med" type="triangle"/>
          </a:ln>
        </p:spPr>
      </p:cxnSp>
      <p:cxnSp>
        <p:nvCxnSpPr>
          <p:cNvPr id="226" name="Google Shape;226;p34"/>
          <p:cNvCxnSpPr/>
          <p:nvPr/>
        </p:nvCxnSpPr>
        <p:spPr>
          <a:xfrm rot="10800000">
            <a:off x="4889650" y="2328393"/>
            <a:ext cx="559800" cy="384900"/>
          </a:xfrm>
          <a:prstGeom prst="straightConnector1">
            <a:avLst/>
          </a:prstGeom>
          <a:noFill/>
          <a:ln cap="flat" cmpd="sng" w="9525">
            <a:solidFill>
              <a:schemeClr val="dk2"/>
            </a:solidFill>
            <a:prstDash val="solid"/>
            <a:round/>
            <a:headEnd len="med" w="med" type="none"/>
            <a:tailEnd len="med" w="med" type="triangle"/>
          </a:ln>
        </p:spPr>
      </p:cxnSp>
      <p:sp>
        <p:nvSpPr>
          <p:cNvPr id="227" name="Google Shape;227;p34"/>
          <p:cNvSpPr/>
          <p:nvPr/>
        </p:nvSpPr>
        <p:spPr>
          <a:xfrm>
            <a:off x="104043" y="3691205"/>
            <a:ext cx="1189200" cy="1220100"/>
          </a:xfrm>
          <a:prstGeom prst="can">
            <a:avLst>
              <a:gd fmla="val 25000" name="adj"/>
            </a:avLst>
          </a:prstGeom>
          <a:solidFill>
            <a:srgbClr val="F8974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Lexical+</a:t>
            </a:r>
            <a:endParaRPr b="1"/>
          </a:p>
          <a:p>
            <a:pPr indent="0" lvl="0" marL="0" rtl="0" algn="ctr">
              <a:spcBef>
                <a:spcPts val="0"/>
              </a:spcBef>
              <a:spcAft>
                <a:spcPts val="0"/>
              </a:spcAft>
              <a:buNone/>
            </a:pPr>
            <a:r>
              <a:rPr b="1" lang="en"/>
              <a:t>Semantic Search</a:t>
            </a:r>
            <a:endParaRPr b="1"/>
          </a:p>
          <a:p>
            <a:pPr indent="0" lvl="0" marL="0" rtl="0" algn="ctr">
              <a:spcBef>
                <a:spcPts val="0"/>
              </a:spcBef>
              <a:spcAft>
                <a:spcPts val="0"/>
              </a:spcAft>
              <a:buNone/>
            </a:pPr>
            <a:r>
              <a:rPr b="1" lang="en"/>
              <a:t>~5M</a:t>
            </a:r>
            <a:endParaRPr b="1"/>
          </a:p>
        </p:txBody>
      </p:sp>
      <p:cxnSp>
        <p:nvCxnSpPr>
          <p:cNvPr id="228" name="Google Shape;228;p34"/>
          <p:cNvCxnSpPr>
            <a:stCxn id="227" idx="1"/>
            <a:endCxn id="191" idx="2"/>
          </p:cNvCxnSpPr>
          <p:nvPr/>
        </p:nvCxnSpPr>
        <p:spPr>
          <a:xfrm rot="10800000">
            <a:off x="693543" y="3302705"/>
            <a:ext cx="5100" cy="388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